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76" r:id="rId3"/>
    <p:sldId id="258" r:id="rId4"/>
    <p:sldId id="259" r:id="rId5"/>
    <p:sldId id="260" r:id="rId6"/>
    <p:sldId id="261" r:id="rId7"/>
    <p:sldId id="262" r:id="rId8"/>
    <p:sldId id="263" r:id="rId9"/>
    <p:sldId id="264" r:id="rId10"/>
    <p:sldId id="265" r:id="rId11"/>
    <p:sldId id="266" r:id="rId12"/>
    <p:sldId id="267" r:id="rId13"/>
    <p:sldId id="277" r:id="rId14"/>
    <p:sldId id="268" r:id="rId15"/>
    <p:sldId id="269" r:id="rId16"/>
    <p:sldId id="270" r:id="rId17"/>
    <p:sldId id="275" r:id="rId18"/>
    <p:sldId id="271" r:id="rId19"/>
    <p:sldId id="272" r:id="rId20"/>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98"/>
    <p:restoredTop sz="96405"/>
  </p:normalViewPr>
  <p:slideViewPr>
    <p:cSldViewPr snapToGrid="0">
      <p:cViewPr varScale="1">
        <p:scale>
          <a:sx n="155" d="100"/>
          <a:sy n="155" d="100"/>
        </p:scale>
        <p:origin x="224"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E7062F-549A-3F0E-68F8-3F871746A25B}"/>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FBA05F18-1CE1-A334-59DE-460BC07B07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7AC8DD61-06B1-8C55-E26A-1CB6B67D3587}"/>
              </a:ext>
            </a:extLst>
          </p:cNvPr>
          <p:cNvSpPr>
            <a:spLocks noGrp="1"/>
          </p:cNvSpPr>
          <p:nvPr>
            <p:ph type="dt" sz="half" idx="10"/>
          </p:nvPr>
        </p:nvSpPr>
        <p:spPr/>
        <p:txBody>
          <a:bodyPr/>
          <a:lstStyle/>
          <a:p>
            <a:fld id="{7F72C3B8-CA9E-6A44-8D6B-E485F7BBD45B}" type="datetimeFigureOut">
              <a:rPr lang="es-ES" smtClean="0"/>
              <a:t>10/6/23</a:t>
            </a:fld>
            <a:endParaRPr lang="es-ES"/>
          </a:p>
        </p:txBody>
      </p:sp>
      <p:sp>
        <p:nvSpPr>
          <p:cNvPr id="5" name="Marcador de pie de página 4">
            <a:extLst>
              <a:ext uri="{FF2B5EF4-FFF2-40B4-BE49-F238E27FC236}">
                <a16:creationId xmlns:a16="http://schemas.microsoft.com/office/drawing/2014/main" id="{39DDA4E8-0EF9-B3F8-D7D1-70AB19D5AC95}"/>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B7067DDB-4191-49D7-049B-8C35C35FA728}"/>
              </a:ext>
            </a:extLst>
          </p:cNvPr>
          <p:cNvSpPr>
            <a:spLocks noGrp="1"/>
          </p:cNvSpPr>
          <p:nvPr>
            <p:ph type="sldNum" sz="quarter" idx="12"/>
          </p:nvPr>
        </p:nvSpPr>
        <p:spPr/>
        <p:txBody>
          <a:bodyPr/>
          <a:lstStyle/>
          <a:p>
            <a:fld id="{D3BB8A2E-530B-2E47-8C2E-A296861C691A}" type="slidenum">
              <a:rPr lang="es-ES" smtClean="0"/>
              <a:t>‹Nº›</a:t>
            </a:fld>
            <a:endParaRPr lang="es-ES"/>
          </a:p>
        </p:txBody>
      </p:sp>
    </p:spTree>
    <p:extLst>
      <p:ext uri="{BB962C8B-B14F-4D97-AF65-F5344CB8AC3E}">
        <p14:creationId xmlns:p14="http://schemas.microsoft.com/office/powerpoint/2010/main" val="1241194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1D2535-33B7-E51C-B9DB-EBA655A1F67D}"/>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24DB9022-4E2C-18E4-157A-95F8F3E8B0BE}"/>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B99B450F-EBB4-06AF-A7A0-56753E8D62CB}"/>
              </a:ext>
            </a:extLst>
          </p:cNvPr>
          <p:cNvSpPr>
            <a:spLocks noGrp="1"/>
          </p:cNvSpPr>
          <p:nvPr>
            <p:ph type="dt" sz="half" idx="10"/>
          </p:nvPr>
        </p:nvSpPr>
        <p:spPr/>
        <p:txBody>
          <a:bodyPr/>
          <a:lstStyle/>
          <a:p>
            <a:fld id="{7F72C3B8-CA9E-6A44-8D6B-E485F7BBD45B}" type="datetimeFigureOut">
              <a:rPr lang="es-ES" smtClean="0"/>
              <a:t>10/6/23</a:t>
            </a:fld>
            <a:endParaRPr lang="es-ES"/>
          </a:p>
        </p:txBody>
      </p:sp>
      <p:sp>
        <p:nvSpPr>
          <p:cNvPr id="5" name="Marcador de pie de página 4">
            <a:extLst>
              <a:ext uri="{FF2B5EF4-FFF2-40B4-BE49-F238E27FC236}">
                <a16:creationId xmlns:a16="http://schemas.microsoft.com/office/drawing/2014/main" id="{387FE8B5-AB1D-8D0D-DB33-CB6E11C3BB91}"/>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C7C1A929-F379-AF92-FBEC-D353B060CA1E}"/>
              </a:ext>
            </a:extLst>
          </p:cNvPr>
          <p:cNvSpPr>
            <a:spLocks noGrp="1"/>
          </p:cNvSpPr>
          <p:nvPr>
            <p:ph type="sldNum" sz="quarter" idx="12"/>
          </p:nvPr>
        </p:nvSpPr>
        <p:spPr/>
        <p:txBody>
          <a:bodyPr/>
          <a:lstStyle/>
          <a:p>
            <a:fld id="{D3BB8A2E-530B-2E47-8C2E-A296861C691A}" type="slidenum">
              <a:rPr lang="es-ES" smtClean="0"/>
              <a:t>‹Nº›</a:t>
            </a:fld>
            <a:endParaRPr lang="es-ES"/>
          </a:p>
        </p:txBody>
      </p:sp>
    </p:spTree>
    <p:extLst>
      <p:ext uri="{BB962C8B-B14F-4D97-AF65-F5344CB8AC3E}">
        <p14:creationId xmlns:p14="http://schemas.microsoft.com/office/powerpoint/2010/main" val="513959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3EEFC21B-5C36-A1D5-A127-D2EC85AEBE3F}"/>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4087F086-B3E2-51C0-2E18-CF2D9EFCDF6D}"/>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536CDC40-465D-55EE-CA7B-02163E82959D}"/>
              </a:ext>
            </a:extLst>
          </p:cNvPr>
          <p:cNvSpPr>
            <a:spLocks noGrp="1"/>
          </p:cNvSpPr>
          <p:nvPr>
            <p:ph type="dt" sz="half" idx="10"/>
          </p:nvPr>
        </p:nvSpPr>
        <p:spPr/>
        <p:txBody>
          <a:bodyPr/>
          <a:lstStyle/>
          <a:p>
            <a:fld id="{7F72C3B8-CA9E-6A44-8D6B-E485F7BBD45B}" type="datetimeFigureOut">
              <a:rPr lang="es-ES" smtClean="0"/>
              <a:t>10/6/23</a:t>
            </a:fld>
            <a:endParaRPr lang="es-ES"/>
          </a:p>
        </p:txBody>
      </p:sp>
      <p:sp>
        <p:nvSpPr>
          <p:cNvPr id="5" name="Marcador de pie de página 4">
            <a:extLst>
              <a:ext uri="{FF2B5EF4-FFF2-40B4-BE49-F238E27FC236}">
                <a16:creationId xmlns:a16="http://schemas.microsoft.com/office/drawing/2014/main" id="{8FF64289-C9AC-D47F-0ED4-7EECF2B7856E}"/>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34E1B8B-0F45-42F8-706F-6D2756BF5331}"/>
              </a:ext>
            </a:extLst>
          </p:cNvPr>
          <p:cNvSpPr>
            <a:spLocks noGrp="1"/>
          </p:cNvSpPr>
          <p:nvPr>
            <p:ph type="sldNum" sz="quarter" idx="12"/>
          </p:nvPr>
        </p:nvSpPr>
        <p:spPr/>
        <p:txBody>
          <a:bodyPr/>
          <a:lstStyle/>
          <a:p>
            <a:fld id="{D3BB8A2E-530B-2E47-8C2E-A296861C691A}" type="slidenum">
              <a:rPr lang="es-ES" smtClean="0"/>
              <a:t>‹Nº›</a:t>
            </a:fld>
            <a:endParaRPr lang="es-ES"/>
          </a:p>
        </p:txBody>
      </p:sp>
    </p:spTree>
    <p:extLst>
      <p:ext uri="{BB962C8B-B14F-4D97-AF65-F5344CB8AC3E}">
        <p14:creationId xmlns:p14="http://schemas.microsoft.com/office/powerpoint/2010/main" val="3980713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CF49A9-DA26-0171-B3C4-1DAC4557056F}"/>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38912DE8-C086-54FD-D1E9-BA6FE4EAE0E3}"/>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AA359D80-B3DB-B1B9-0FE1-060F625B0825}"/>
              </a:ext>
            </a:extLst>
          </p:cNvPr>
          <p:cNvSpPr>
            <a:spLocks noGrp="1"/>
          </p:cNvSpPr>
          <p:nvPr>
            <p:ph type="dt" sz="half" idx="10"/>
          </p:nvPr>
        </p:nvSpPr>
        <p:spPr/>
        <p:txBody>
          <a:bodyPr/>
          <a:lstStyle/>
          <a:p>
            <a:fld id="{7F72C3B8-CA9E-6A44-8D6B-E485F7BBD45B}" type="datetimeFigureOut">
              <a:rPr lang="es-ES" smtClean="0"/>
              <a:t>10/6/23</a:t>
            </a:fld>
            <a:endParaRPr lang="es-ES"/>
          </a:p>
        </p:txBody>
      </p:sp>
      <p:sp>
        <p:nvSpPr>
          <p:cNvPr id="5" name="Marcador de pie de página 4">
            <a:extLst>
              <a:ext uri="{FF2B5EF4-FFF2-40B4-BE49-F238E27FC236}">
                <a16:creationId xmlns:a16="http://schemas.microsoft.com/office/drawing/2014/main" id="{1540807B-9B76-D31A-F799-16A062FAD2A1}"/>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F4D50CF2-6269-4201-F2EA-2BFA3C02BA81}"/>
              </a:ext>
            </a:extLst>
          </p:cNvPr>
          <p:cNvSpPr>
            <a:spLocks noGrp="1"/>
          </p:cNvSpPr>
          <p:nvPr>
            <p:ph type="sldNum" sz="quarter" idx="12"/>
          </p:nvPr>
        </p:nvSpPr>
        <p:spPr/>
        <p:txBody>
          <a:bodyPr/>
          <a:lstStyle/>
          <a:p>
            <a:fld id="{D3BB8A2E-530B-2E47-8C2E-A296861C691A}" type="slidenum">
              <a:rPr lang="es-ES" smtClean="0"/>
              <a:t>‹Nº›</a:t>
            </a:fld>
            <a:endParaRPr lang="es-ES"/>
          </a:p>
        </p:txBody>
      </p:sp>
    </p:spTree>
    <p:extLst>
      <p:ext uri="{BB962C8B-B14F-4D97-AF65-F5344CB8AC3E}">
        <p14:creationId xmlns:p14="http://schemas.microsoft.com/office/powerpoint/2010/main" val="433545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EDD094-E168-C732-F427-2EF0AE468DB1}"/>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675EAF4E-5E19-F0BD-5B61-9A60439E3BD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00F0033-6939-26C1-F6B1-1E50B526D4DB}"/>
              </a:ext>
            </a:extLst>
          </p:cNvPr>
          <p:cNvSpPr>
            <a:spLocks noGrp="1"/>
          </p:cNvSpPr>
          <p:nvPr>
            <p:ph type="dt" sz="half" idx="10"/>
          </p:nvPr>
        </p:nvSpPr>
        <p:spPr/>
        <p:txBody>
          <a:bodyPr/>
          <a:lstStyle/>
          <a:p>
            <a:fld id="{7F72C3B8-CA9E-6A44-8D6B-E485F7BBD45B}" type="datetimeFigureOut">
              <a:rPr lang="es-ES" smtClean="0"/>
              <a:t>10/6/23</a:t>
            </a:fld>
            <a:endParaRPr lang="es-ES"/>
          </a:p>
        </p:txBody>
      </p:sp>
      <p:sp>
        <p:nvSpPr>
          <p:cNvPr id="5" name="Marcador de pie de página 4">
            <a:extLst>
              <a:ext uri="{FF2B5EF4-FFF2-40B4-BE49-F238E27FC236}">
                <a16:creationId xmlns:a16="http://schemas.microsoft.com/office/drawing/2014/main" id="{DF0549D0-969F-9FCF-3268-C9A34470A06A}"/>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347AE67-F525-FDE7-9A63-A176943847F6}"/>
              </a:ext>
            </a:extLst>
          </p:cNvPr>
          <p:cNvSpPr>
            <a:spLocks noGrp="1"/>
          </p:cNvSpPr>
          <p:nvPr>
            <p:ph type="sldNum" sz="quarter" idx="12"/>
          </p:nvPr>
        </p:nvSpPr>
        <p:spPr/>
        <p:txBody>
          <a:bodyPr/>
          <a:lstStyle/>
          <a:p>
            <a:fld id="{D3BB8A2E-530B-2E47-8C2E-A296861C691A}" type="slidenum">
              <a:rPr lang="es-ES" smtClean="0"/>
              <a:t>‹Nº›</a:t>
            </a:fld>
            <a:endParaRPr lang="es-ES"/>
          </a:p>
        </p:txBody>
      </p:sp>
    </p:spTree>
    <p:extLst>
      <p:ext uri="{BB962C8B-B14F-4D97-AF65-F5344CB8AC3E}">
        <p14:creationId xmlns:p14="http://schemas.microsoft.com/office/powerpoint/2010/main" val="1272853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75CC4E-3FCA-3FD3-3FCE-31AE84D31F9C}"/>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DAE5C5B3-8CF0-5854-B178-D31D42EA2C86}"/>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E48D6C0A-FD91-90C5-BFDD-3367642C9A04}"/>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B069D38F-4149-A076-24F3-15DC7D7BDE10}"/>
              </a:ext>
            </a:extLst>
          </p:cNvPr>
          <p:cNvSpPr>
            <a:spLocks noGrp="1"/>
          </p:cNvSpPr>
          <p:nvPr>
            <p:ph type="dt" sz="half" idx="10"/>
          </p:nvPr>
        </p:nvSpPr>
        <p:spPr/>
        <p:txBody>
          <a:bodyPr/>
          <a:lstStyle/>
          <a:p>
            <a:fld id="{7F72C3B8-CA9E-6A44-8D6B-E485F7BBD45B}" type="datetimeFigureOut">
              <a:rPr lang="es-ES" smtClean="0"/>
              <a:t>10/6/23</a:t>
            </a:fld>
            <a:endParaRPr lang="es-ES"/>
          </a:p>
        </p:txBody>
      </p:sp>
      <p:sp>
        <p:nvSpPr>
          <p:cNvPr id="6" name="Marcador de pie de página 5">
            <a:extLst>
              <a:ext uri="{FF2B5EF4-FFF2-40B4-BE49-F238E27FC236}">
                <a16:creationId xmlns:a16="http://schemas.microsoft.com/office/drawing/2014/main" id="{E28E2726-BD7B-A1C2-F0B4-237094E806F6}"/>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067346C6-74A0-EA52-C24D-4878C0716144}"/>
              </a:ext>
            </a:extLst>
          </p:cNvPr>
          <p:cNvSpPr>
            <a:spLocks noGrp="1"/>
          </p:cNvSpPr>
          <p:nvPr>
            <p:ph type="sldNum" sz="quarter" idx="12"/>
          </p:nvPr>
        </p:nvSpPr>
        <p:spPr/>
        <p:txBody>
          <a:bodyPr/>
          <a:lstStyle/>
          <a:p>
            <a:fld id="{D3BB8A2E-530B-2E47-8C2E-A296861C691A}" type="slidenum">
              <a:rPr lang="es-ES" smtClean="0"/>
              <a:t>‹Nº›</a:t>
            </a:fld>
            <a:endParaRPr lang="es-ES"/>
          </a:p>
        </p:txBody>
      </p:sp>
    </p:spTree>
    <p:extLst>
      <p:ext uri="{BB962C8B-B14F-4D97-AF65-F5344CB8AC3E}">
        <p14:creationId xmlns:p14="http://schemas.microsoft.com/office/powerpoint/2010/main" val="2274087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AAA2AC-E34A-6F49-FD4B-8F781090EC60}"/>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B4673A67-1A02-71E4-24B0-4F9F7547C38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96CFCEF7-91B9-5BD9-310D-9048FD2810E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CC143999-2660-7CE6-8BC2-071A581718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55ABBD2E-7ED2-E451-6636-F1B1B3FBABEF}"/>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B9E35266-14EE-F3A5-1F40-D607D40AE4B2}"/>
              </a:ext>
            </a:extLst>
          </p:cNvPr>
          <p:cNvSpPr>
            <a:spLocks noGrp="1"/>
          </p:cNvSpPr>
          <p:nvPr>
            <p:ph type="dt" sz="half" idx="10"/>
          </p:nvPr>
        </p:nvSpPr>
        <p:spPr/>
        <p:txBody>
          <a:bodyPr/>
          <a:lstStyle/>
          <a:p>
            <a:fld id="{7F72C3B8-CA9E-6A44-8D6B-E485F7BBD45B}" type="datetimeFigureOut">
              <a:rPr lang="es-ES" smtClean="0"/>
              <a:t>10/6/23</a:t>
            </a:fld>
            <a:endParaRPr lang="es-ES"/>
          </a:p>
        </p:txBody>
      </p:sp>
      <p:sp>
        <p:nvSpPr>
          <p:cNvPr id="8" name="Marcador de pie de página 7">
            <a:extLst>
              <a:ext uri="{FF2B5EF4-FFF2-40B4-BE49-F238E27FC236}">
                <a16:creationId xmlns:a16="http://schemas.microsoft.com/office/drawing/2014/main" id="{6996F740-9D35-E09F-FBD6-B72D7A67F7BD}"/>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610BE07D-BA40-ABD1-308C-3E85A80160C0}"/>
              </a:ext>
            </a:extLst>
          </p:cNvPr>
          <p:cNvSpPr>
            <a:spLocks noGrp="1"/>
          </p:cNvSpPr>
          <p:nvPr>
            <p:ph type="sldNum" sz="quarter" idx="12"/>
          </p:nvPr>
        </p:nvSpPr>
        <p:spPr/>
        <p:txBody>
          <a:bodyPr/>
          <a:lstStyle/>
          <a:p>
            <a:fld id="{D3BB8A2E-530B-2E47-8C2E-A296861C691A}" type="slidenum">
              <a:rPr lang="es-ES" smtClean="0"/>
              <a:t>‹Nº›</a:t>
            </a:fld>
            <a:endParaRPr lang="es-ES"/>
          </a:p>
        </p:txBody>
      </p:sp>
    </p:spTree>
    <p:extLst>
      <p:ext uri="{BB962C8B-B14F-4D97-AF65-F5344CB8AC3E}">
        <p14:creationId xmlns:p14="http://schemas.microsoft.com/office/powerpoint/2010/main" val="2003332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8D7618-A43A-12DB-6BEC-9392D3D3D1E1}"/>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3A1A1D16-0DF3-04AA-09AE-CFC855CC9DAE}"/>
              </a:ext>
            </a:extLst>
          </p:cNvPr>
          <p:cNvSpPr>
            <a:spLocks noGrp="1"/>
          </p:cNvSpPr>
          <p:nvPr>
            <p:ph type="dt" sz="half" idx="10"/>
          </p:nvPr>
        </p:nvSpPr>
        <p:spPr/>
        <p:txBody>
          <a:bodyPr/>
          <a:lstStyle/>
          <a:p>
            <a:fld id="{7F72C3B8-CA9E-6A44-8D6B-E485F7BBD45B}" type="datetimeFigureOut">
              <a:rPr lang="es-ES" smtClean="0"/>
              <a:t>10/6/23</a:t>
            </a:fld>
            <a:endParaRPr lang="es-ES"/>
          </a:p>
        </p:txBody>
      </p:sp>
      <p:sp>
        <p:nvSpPr>
          <p:cNvPr id="4" name="Marcador de pie de página 3">
            <a:extLst>
              <a:ext uri="{FF2B5EF4-FFF2-40B4-BE49-F238E27FC236}">
                <a16:creationId xmlns:a16="http://schemas.microsoft.com/office/drawing/2014/main" id="{8D90CB1F-90F4-A9D0-B4F8-0CA8C6B243E9}"/>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96815FBA-B8FA-4E7C-7E68-2F06E54CA844}"/>
              </a:ext>
            </a:extLst>
          </p:cNvPr>
          <p:cNvSpPr>
            <a:spLocks noGrp="1"/>
          </p:cNvSpPr>
          <p:nvPr>
            <p:ph type="sldNum" sz="quarter" idx="12"/>
          </p:nvPr>
        </p:nvSpPr>
        <p:spPr/>
        <p:txBody>
          <a:bodyPr/>
          <a:lstStyle/>
          <a:p>
            <a:fld id="{D3BB8A2E-530B-2E47-8C2E-A296861C691A}" type="slidenum">
              <a:rPr lang="es-ES" smtClean="0"/>
              <a:t>‹Nº›</a:t>
            </a:fld>
            <a:endParaRPr lang="es-ES"/>
          </a:p>
        </p:txBody>
      </p:sp>
    </p:spTree>
    <p:extLst>
      <p:ext uri="{BB962C8B-B14F-4D97-AF65-F5344CB8AC3E}">
        <p14:creationId xmlns:p14="http://schemas.microsoft.com/office/powerpoint/2010/main" val="918806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4BC8E5A5-667B-384D-5BA8-D72A918DA4A1}"/>
              </a:ext>
            </a:extLst>
          </p:cNvPr>
          <p:cNvSpPr>
            <a:spLocks noGrp="1"/>
          </p:cNvSpPr>
          <p:nvPr>
            <p:ph type="dt" sz="half" idx="10"/>
          </p:nvPr>
        </p:nvSpPr>
        <p:spPr/>
        <p:txBody>
          <a:bodyPr/>
          <a:lstStyle/>
          <a:p>
            <a:fld id="{7F72C3B8-CA9E-6A44-8D6B-E485F7BBD45B}" type="datetimeFigureOut">
              <a:rPr lang="es-ES" smtClean="0"/>
              <a:t>10/6/23</a:t>
            </a:fld>
            <a:endParaRPr lang="es-ES"/>
          </a:p>
        </p:txBody>
      </p:sp>
      <p:sp>
        <p:nvSpPr>
          <p:cNvPr id="3" name="Marcador de pie de página 2">
            <a:extLst>
              <a:ext uri="{FF2B5EF4-FFF2-40B4-BE49-F238E27FC236}">
                <a16:creationId xmlns:a16="http://schemas.microsoft.com/office/drawing/2014/main" id="{F8B5EA67-1196-62D3-F6E4-25E8F634E3B3}"/>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AA0CCC48-D876-F834-3F26-12EE4E653569}"/>
              </a:ext>
            </a:extLst>
          </p:cNvPr>
          <p:cNvSpPr>
            <a:spLocks noGrp="1"/>
          </p:cNvSpPr>
          <p:nvPr>
            <p:ph type="sldNum" sz="quarter" idx="12"/>
          </p:nvPr>
        </p:nvSpPr>
        <p:spPr/>
        <p:txBody>
          <a:bodyPr/>
          <a:lstStyle/>
          <a:p>
            <a:fld id="{D3BB8A2E-530B-2E47-8C2E-A296861C691A}" type="slidenum">
              <a:rPr lang="es-ES" smtClean="0"/>
              <a:t>‹Nº›</a:t>
            </a:fld>
            <a:endParaRPr lang="es-ES"/>
          </a:p>
        </p:txBody>
      </p:sp>
    </p:spTree>
    <p:extLst>
      <p:ext uri="{BB962C8B-B14F-4D97-AF65-F5344CB8AC3E}">
        <p14:creationId xmlns:p14="http://schemas.microsoft.com/office/powerpoint/2010/main" val="3146217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E38A7A-285C-B74F-8F93-DFFE3740AEF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80730C9E-D8D4-A9F4-9EE8-A9C41BD84A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BE04F8CF-54AD-93EB-4AF5-E67D3152E3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DC04629-13C4-AC37-8124-E50059274CBB}"/>
              </a:ext>
            </a:extLst>
          </p:cNvPr>
          <p:cNvSpPr>
            <a:spLocks noGrp="1"/>
          </p:cNvSpPr>
          <p:nvPr>
            <p:ph type="dt" sz="half" idx="10"/>
          </p:nvPr>
        </p:nvSpPr>
        <p:spPr/>
        <p:txBody>
          <a:bodyPr/>
          <a:lstStyle/>
          <a:p>
            <a:fld id="{7F72C3B8-CA9E-6A44-8D6B-E485F7BBD45B}" type="datetimeFigureOut">
              <a:rPr lang="es-ES" smtClean="0"/>
              <a:t>10/6/23</a:t>
            </a:fld>
            <a:endParaRPr lang="es-ES"/>
          </a:p>
        </p:txBody>
      </p:sp>
      <p:sp>
        <p:nvSpPr>
          <p:cNvPr id="6" name="Marcador de pie de página 5">
            <a:extLst>
              <a:ext uri="{FF2B5EF4-FFF2-40B4-BE49-F238E27FC236}">
                <a16:creationId xmlns:a16="http://schemas.microsoft.com/office/drawing/2014/main" id="{6D5C1652-6898-1344-10EA-085C51B2615F}"/>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868E95EB-81C6-E1B9-1F50-E0A7A2AC9895}"/>
              </a:ext>
            </a:extLst>
          </p:cNvPr>
          <p:cNvSpPr>
            <a:spLocks noGrp="1"/>
          </p:cNvSpPr>
          <p:nvPr>
            <p:ph type="sldNum" sz="quarter" idx="12"/>
          </p:nvPr>
        </p:nvSpPr>
        <p:spPr/>
        <p:txBody>
          <a:bodyPr/>
          <a:lstStyle/>
          <a:p>
            <a:fld id="{D3BB8A2E-530B-2E47-8C2E-A296861C691A}" type="slidenum">
              <a:rPr lang="es-ES" smtClean="0"/>
              <a:t>‹Nº›</a:t>
            </a:fld>
            <a:endParaRPr lang="es-ES"/>
          </a:p>
        </p:txBody>
      </p:sp>
    </p:spTree>
    <p:extLst>
      <p:ext uri="{BB962C8B-B14F-4D97-AF65-F5344CB8AC3E}">
        <p14:creationId xmlns:p14="http://schemas.microsoft.com/office/powerpoint/2010/main" val="199190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CE0B4D-B083-8199-70D8-BDD5E06A4D5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40D6FAB3-5131-2652-45FE-47CABFF641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221051EA-AECB-1F47-E2DC-CB6EEBF4DD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08EF11E-D90D-AE7D-53BE-EB2602D8EDA7}"/>
              </a:ext>
            </a:extLst>
          </p:cNvPr>
          <p:cNvSpPr>
            <a:spLocks noGrp="1"/>
          </p:cNvSpPr>
          <p:nvPr>
            <p:ph type="dt" sz="half" idx="10"/>
          </p:nvPr>
        </p:nvSpPr>
        <p:spPr/>
        <p:txBody>
          <a:bodyPr/>
          <a:lstStyle/>
          <a:p>
            <a:fld id="{7F72C3B8-CA9E-6A44-8D6B-E485F7BBD45B}" type="datetimeFigureOut">
              <a:rPr lang="es-ES" smtClean="0"/>
              <a:t>10/6/23</a:t>
            </a:fld>
            <a:endParaRPr lang="es-ES"/>
          </a:p>
        </p:txBody>
      </p:sp>
      <p:sp>
        <p:nvSpPr>
          <p:cNvPr id="6" name="Marcador de pie de página 5">
            <a:extLst>
              <a:ext uri="{FF2B5EF4-FFF2-40B4-BE49-F238E27FC236}">
                <a16:creationId xmlns:a16="http://schemas.microsoft.com/office/drawing/2014/main" id="{4C936930-3CEC-0ABB-C299-F5F11109AF75}"/>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6C81E247-F9FB-46D8-E974-69E47AF0B585}"/>
              </a:ext>
            </a:extLst>
          </p:cNvPr>
          <p:cNvSpPr>
            <a:spLocks noGrp="1"/>
          </p:cNvSpPr>
          <p:nvPr>
            <p:ph type="sldNum" sz="quarter" idx="12"/>
          </p:nvPr>
        </p:nvSpPr>
        <p:spPr/>
        <p:txBody>
          <a:bodyPr/>
          <a:lstStyle/>
          <a:p>
            <a:fld id="{D3BB8A2E-530B-2E47-8C2E-A296861C691A}" type="slidenum">
              <a:rPr lang="es-ES" smtClean="0"/>
              <a:t>‹Nº›</a:t>
            </a:fld>
            <a:endParaRPr lang="es-ES"/>
          </a:p>
        </p:txBody>
      </p:sp>
    </p:spTree>
    <p:extLst>
      <p:ext uri="{BB962C8B-B14F-4D97-AF65-F5344CB8AC3E}">
        <p14:creationId xmlns:p14="http://schemas.microsoft.com/office/powerpoint/2010/main" val="931953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61532E2C-3763-4A72-0906-2BF91F1E0F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4E10A91E-623B-70AF-1C01-46D5A9180B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3F4A7E69-4892-E30E-AAF1-E0A01AF298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72C3B8-CA9E-6A44-8D6B-E485F7BBD45B}" type="datetimeFigureOut">
              <a:rPr lang="es-ES" smtClean="0"/>
              <a:t>10/6/23</a:t>
            </a:fld>
            <a:endParaRPr lang="es-ES"/>
          </a:p>
        </p:txBody>
      </p:sp>
      <p:sp>
        <p:nvSpPr>
          <p:cNvPr id="5" name="Marcador de pie de página 4">
            <a:extLst>
              <a:ext uri="{FF2B5EF4-FFF2-40B4-BE49-F238E27FC236}">
                <a16:creationId xmlns:a16="http://schemas.microsoft.com/office/drawing/2014/main" id="{E1D8C232-937F-E09B-B38B-7FFB694606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EFC7B587-0C8E-965E-1C0F-3CE394C787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BB8A2E-530B-2E47-8C2E-A296861C691A}" type="slidenum">
              <a:rPr lang="es-ES" smtClean="0"/>
              <a:t>‹Nº›</a:t>
            </a:fld>
            <a:endParaRPr lang="es-ES"/>
          </a:p>
        </p:txBody>
      </p:sp>
    </p:spTree>
    <p:extLst>
      <p:ext uri="{BB962C8B-B14F-4D97-AF65-F5344CB8AC3E}">
        <p14:creationId xmlns:p14="http://schemas.microsoft.com/office/powerpoint/2010/main" val="13955820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hyperlink" Target="https://docs.jupyter.org/en/latest/"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hyperlink" Target="https://jupyterlab.readthedocs.io/en/stable/"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hyperlink" Target="https://www.anaconda.com/"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hyperlink" Target="https://docs.anaconda.com/free/navigator/install/"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3638309" y="2202172"/>
            <a:ext cx="4980840" cy="1323439"/>
          </a:xfrm>
          <a:prstGeom prst="rect">
            <a:avLst/>
          </a:prstGeom>
          <a:noFill/>
        </p:spPr>
        <p:txBody>
          <a:bodyPr wrap="square" rtlCol="0">
            <a:spAutoFit/>
          </a:bodyPr>
          <a:lstStyle/>
          <a:p>
            <a:r>
              <a:rPr lang="es-ES" sz="80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4"/>
          <a:stretch>
            <a:fillRect/>
          </a:stretch>
        </p:blipFill>
        <p:spPr>
          <a:xfrm>
            <a:off x="11150666" y="0"/>
            <a:ext cx="990420" cy="977036"/>
          </a:xfrm>
          <a:prstGeom prst="rect">
            <a:avLst/>
          </a:prstGeom>
        </p:spPr>
      </p:pic>
      <p:pic>
        <p:nvPicPr>
          <p:cNvPr id="13" name="01. I've Got the World On a String.mp3">
            <a:hlinkClick r:id="" action="ppaction://media"/>
            <a:extLst>
              <a:ext uri="{FF2B5EF4-FFF2-40B4-BE49-F238E27FC236}">
                <a16:creationId xmlns:a16="http://schemas.microsoft.com/office/drawing/2014/main" id="{576E2A56-80F1-E2AA-60E2-FAF7F761FCA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flipV="1">
            <a:off x="5671529" y="5575773"/>
            <a:ext cx="457200" cy="457200"/>
          </a:xfrm>
          <a:prstGeom prst="rect">
            <a:avLst/>
          </a:prstGeom>
        </p:spPr>
      </p:pic>
    </p:spTree>
    <p:extLst>
      <p:ext uri="{BB962C8B-B14F-4D97-AF65-F5344CB8AC3E}">
        <p14:creationId xmlns:p14="http://schemas.microsoft.com/office/powerpoint/2010/main" val="934834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4545" numSld="999">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9D623C31-60CA-E89A-5A05-5998CE459F53}"/>
              </a:ext>
            </a:extLst>
          </p:cNvPr>
          <p:cNvSpPr txBox="1"/>
          <p:nvPr/>
        </p:nvSpPr>
        <p:spPr>
          <a:xfrm>
            <a:off x="4436077" y="254014"/>
            <a:ext cx="5869680" cy="646331"/>
          </a:xfrm>
          <a:prstGeom prst="rect">
            <a:avLst/>
          </a:prstGeom>
          <a:noFill/>
        </p:spPr>
        <p:txBody>
          <a:bodyPr wrap="square" rtlCol="0">
            <a:spAutoFit/>
          </a:bodyPr>
          <a:lstStyle/>
          <a:p>
            <a:r>
              <a:rPr lang="es-ES" sz="3600" b="1" dirty="0"/>
              <a:t>ANACONDA NAVIGATOR (VII)</a:t>
            </a:r>
          </a:p>
        </p:txBody>
      </p:sp>
      <p:pic>
        <p:nvPicPr>
          <p:cNvPr id="7" name="Imagen 6">
            <a:extLst>
              <a:ext uri="{FF2B5EF4-FFF2-40B4-BE49-F238E27FC236}">
                <a16:creationId xmlns:a16="http://schemas.microsoft.com/office/drawing/2014/main" id="{D90DFD5E-2D96-ED84-9C3C-1B7E4BF43AE4}"/>
              </a:ext>
            </a:extLst>
          </p:cNvPr>
          <p:cNvPicPr>
            <a:picLocks noChangeAspect="1"/>
          </p:cNvPicPr>
          <p:nvPr/>
        </p:nvPicPr>
        <p:blipFill>
          <a:blip r:embed="rId3"/>
          <a:stretch>
            <a:fillRect/>
          </a:stretch>
        </p:blipFill>
        <p:spPr>
          <a:xfrm>
            <a:off x="1761025" y="1038844"/>
            <a:ext cx="8669950" cy="5130205"/>
          </a:xfrm>
          <a:prstGeom prst="rect">
            <a:avLst/>
          </a:prstGeom>
        </p:spPr>
      </p:pic>
    </p:spTree>
    <p:extLst>
      <p:ext uri="{BB962C8B-B14F-4D97-AF65-F5344CB8AC3E}">
        <p14:creationId xmlns:p14="http://schemas.microsoft.com/office/powerpoint/2010/main" val="92476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F3261575-0070-A063-D027-6FC4EE5B3098}"/>
              </a:ext>
            </a:extLst>
          </p:cNvPr>
          <p:cNvSpPr txBox="1"/>
          <p:nvPr/>
        </p:nvSpPr>
        <p:spPr>
          <a:xfrm>
            <a:off x="3088216" y="1226156"/>
            <a:ext cx="6253491" cy="646331"/>
          </a:xfrm>
          <a:prstGeom prst="rect">
            <a:avLst/>
          </a:prstGeom>
          <a:noFill/>
        </p:spPr>
        <p:txBody>
          <a:bodyPr wrap="square" rtlCol="0">
            <a:spAutoFit/>
          </a:bodyPr>
          <a:lstStyle/>
          <a:p>
            <a:r>
              <a:rPr lang="es-ES" sz="3600" b="1" dirty="0"/>
              <a:t>ANACONDA NAVIGATOR (y VIII)</a:t>
            </a:r>
          </a:p>
        </p:txBody>
      </p:sp>
      <p:sp>
        <p:nvSpPr>
          <p:cNvPr id="4" name="CuadroTexto 3">
            <a:extLst>
              <a:ext uri="{FF2B5EF4-FFF2-40B4-BE49-F238E27FC236}">
                <a16:creationId xmlns:a16="http://schemas.microsoft.com/office/drawing/2014/main" id="{9DFF92F5-3F99-4292-82BA-3920DC6D9346}"/>
              </a:ext>
            </a:extLst>
          </p:cNvPr>
          <p:cNvSpPr txBox="1"/>
          <p:nvPr/>
        </p:nvSpPr>
        <p:spPr>
          <a:xfrm>
            <a:off x="1635211" y="2706130"/>
            <a:ext cx="8921578" cy="1754326"/>
          </a:xfrm>
          <a:prstGeom prst="rect">
            <a:avLst/>
          </a:prstGeom>
          <a:noFill/>
        </p:spPr>
        <p:txBody>
          <a:bodyPr wrap="square" rtlCol="0">
            <a:spAutoFit/>
          </a:bodyPr>
          <a:lstStyle/>
          <a:p>
            <a:r>
              <a:rPr lang="es-ES" dirty="0"/>
              <a:t>Finalmente, en la pestaña </a:t>
            </a:r>
            <a:r>
              <a:rPr lang="es-ES" dirty="0" err="1"/>
              <a:t>Community</a:t>
            </a:r>
            <a:r>
              <a:rPr lang="es-ES" dirty="0"/>
              <a:t> podemos acceder a foros técnicos relevantes, donde se pueden resolver dudas, compartir recursos, comentar códigos, etc.</a:t>
            </a:r>
          </a:p>
          <a:p>
            <a:endParaRPr lang="es-ES" dirty="0"/>
          </a:p>
          <a:p>
            <a:r>
              <a:rPr lang="es-ES" dirty="0"/>
              <a:t>La palabra clave de la definición de estos foros es, precisamente, “relevantes”, ya que hacen referencia, en su mayoría, a las herramientas y tecnologías con las que se puede trabajar desde el entorno de Anaconda.</a:t>
            </a:r>
          </a:p>
        </p:txBody>
      </p:sp>
    </p:spTree>
    <p:extLst>
      <p:ext uri="{BB962C8B-B14F-4D97-AF65-F5344CB8AC3E}">
        <p14:creationId xmlns:p14="http://schemas.microsoft.com/office/powerpoint/2010/main" val="4179168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937EA881-F639-C765-84AF-B3C4A79B82B4}"/>
              </a:ext>
            </a:extLst>
          </p:cNvPr>
          <p:cNvSpPr txBox="1"/>
          <p:nvPr/>
        </p:nvSpPr>
        <p:spPr>
          <a:xfrm>
            <a:off x="3484911" y="1038845"/>
            <a:ext cx="5679375" cy="646331"/>
          </a:xfrm>
          <a:prstGeom prst="rect">
            <a:avLst/>
          </a:prstGeom>
          <a:noFill/>
        </p:spPr>
        <p:txBody>
          <a:bodyPr wrap="none" rtlCol="0">
            <a:spAutoFit/>
          </a:bodyPr>
          <a:lstStyle/>
          <a:p>
            <a:r>
              <a:rPr lang="es-ES" sz="3600" b="1" dirty="0"/>
              <a:t>EL ENTORNO VIRTUAL (base)</a:t>
            </a:r>
          </a:p>
        </p:txBody>
      </p:sp>
      <p:sp>
        <p:nvSpPr>
          <p:cNvPr id="4" name="CuadroTexto 3">
            <a:extLst>
              <a:ext uri="{FF2B5EF4-FFF2-40B4-BE49-F238E27FC236}">
                <a16:creationId xmlns:a16="http://schemas.microsoft.com/office/drawing/2014/main" id="{CCAC7741-511B-AEA3-1C9D-6E682C384691}"/>
              </a:ext>
            </a:extLst>
          </p:cNvPr>
          <p:cNvSpPr txBox="1"/>
          <p:nvPr/>
        </p:nvSpPr>
        <p:spPr>
          <a:xfrm>
            <a:off x="990715" y="2021384"/>
            <a:ext cx="10435281" cy="2862322"/>
          </a:xfrm>
          <a:prstGeom prst="rect">
            <a:avLst/>
          </a:prstGeom>
          <a:noFill/>
        </p:spPr>
        <p:txBody>
          <a:bodyPr wrap="square" rtlCol="0">
            <a:spAutoFit/>
          </a:bodyPr>
          <a:lstStyle/>
          <a:p>
            <a:r>
              <a:rPr lang="es-ES" dirty="0"/>
              <a:t>Cuando instalamos Anaconda en nuestro ordenador se crea un entorno virtual de Python llamado </a:t>
            </a:r>
            <a:r>
              <a:rPr lang="es-ES" b="1" dirty="0">
                <a:latin typeface="Courier New" panose="02070309020205020404" pitchFamily="49" charset="0"/>
                <a:cs typeface="Courier New" panose="02070309020205020404" pitchFamily="49" charset="0"/>
              </a:rPr>
              <a:t>(base)</a:t>
            </a:r>
            <a:r>
              <a:rPr lang="es-ES" dirty="0"/>
              <a:t>. Lo detectamos porque esta palabra entre paréntesis aparece precediendo al </a:t>
            </a:r>
            <a:r>
              <a:rPr lang="es-ES" dirty="0" err="1"/>
              <a:t>prompt</a:t>
            </a:r>
            <a:r>
              <a:rPr lang="es-ES" dirty="0"/>
              <a:t> de la terminal en cualquier directorio en que nos situemos.</a:t>
            </a:r>
          </a:p>
          <a:p>
            <a:endParaRPr lang="es-ES" dirty="0"/>
          </a:p>
          <a:p>
            <a:r>
              <a:rPr lang="es-ES" dirty="0"/>
              <a:t>Esto puede dar lugar a confusión. Si ahora entramos en un directorio para un proyecto Python y creamos y activamos un entorno un entorno virtual para ese proyecto, el </a:t>
            </a:r>
            <a:r>
              <a:rPr lang="es-ES" dirty="0" err="1"/>
              <a:t>prompt</a:t>
            </a:r>
            <a:r>
              <a:rPr lang="es-ES" dirty="0"/>
              <a:t> de la terminal aparecerá precedido de </a:t>
            </a:r>
            <a:r>
              <a:rPr lang="es-ES" b="1" dirty="0">
                <a:latin typeface="Courier New" panose="02070309020205020404" pitchFamily="49" charset="0"/>
                <a:cs typeface="Courier New" panose="02070309020205020404" pitchFamily="49" charset="0"/>
              </a:rPr>
              <a:t>(proyecto)(base)</a:t>
            </a:r>
            <a:r>
              <a:rPr lang="es-ES" dirty="0"/>
              <a:t>, como si hubiera dos entornos virtuales. Sabemos que, cuando se trabaja con Python, sólo puede usarse un entorno virtual por proyecto. Para evitar confusiones lo más adecuado es desactivar el entorno virtual de Anaconda, con </a:t>
            </a:r>
            <a:r>
              <a:rPr lang="es-ES" b="1" dirty="0" err="1">
                <a:latin typeface="Courier New" panose="02070309020205020404" pitchFamily="49" charset="0"/>
                <a:cs typeface="Courier New" panose="02070309020205020404" pitchFamily="49" charset="0"/>
              </a:rPr>
              <a:t>conda</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deactivate</a:t>
            </a:r>
            <a:r>
              <a:rPr lang="es-ES" dirty="0"/>
              <a:t>. De esta forma solo tendremos a la vista el entorno virtual del proyecto en el que estemos trabajando.</a:t>
            </a:r>
          </a:p>
        </p:txBody>
      </p:sp>
    </p:spTree>
    <p:extLst>
      <p:ext uri="{BB962C8B-B14F-4D97-AF65-F5344CB8AC3E}">
        <p14:creationId xmlns:p14="http://schemas.microsoft.com/office/powerpoint/2010/main" val="4250587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BEF124AE-36D3-06D8-755B-282D5DB44784}"/>
              </a:ext>
            </a:extLst>
          </p:cNvPr>
          <p:cNvSpPr txBox="1"/>
          <p:nvPr/>
        </p:nvSpPr>
        <p:spPr>
          <a:xfrm>
            <a:off x="4637902" y="0"/>
            <a:ext cx="4525534" cy="1200329"/>
          </a:xfrm>
          <a:prstGeom prst="rect">
            <a:avLst/>
          </a:prstGeom>
          <a:noFill/>
        </p:spPr>
        <p:txBody>
          <a:bodyPr wrap="none" rtlCol="0">
            <a:spAutoFit/>
          </a:bodyPr>
          <a:lstStyle/>
          <a:p>
            <a:r>
              <a:rPr lang="es-ES" sz="3600" b="1" dirty="0"/>
              <a:t>ENTORNOS VIRTUALES</a:t>
            </a:r>
            <a:br>
              <a:rPr lang="es-ES" sz="3600" b="1" dirty="0"/>
            </a:br>
            <a:r>
              <a:rPr lang="es-ES" sz="3600" b="1" dirty="0"/>
              <a:t>CON CONDA</a:t>
            </a:r>
          </a:p>
        </p:txBody>
      </p:sp>
      <p:sp>
        <p:nvSpPr>
          <p:cNvPr id="4" name="CuadroTexto 3">
            <a:extLst>
              <a:ext uri="{FF2B5EF4-FFF2-40B4-BE49-F238E27FC236}">
                <a16:creationId xmlns:a16="http://schemas.microsoft.com/office/drawing/2014/main" id="{D0CE0389-DFB5-2305-AB85-6682906EFAEC}"/>
              </a:ext>
            </a:extLst>
          </p:cNvPr>
          <p:cNvSpPr txBox="1"/>
          <p:nvPr/>
        </p:nvSpPr>
        <p:spPr>
          <a:xfrm>
            <a:off x="819377" y="1149761"/>
            <a:ext cx="11010444" cy="5078313"/>
          </a:xfrm>
          <a:prstGeom prst="rect">
            <a:avLst/>
          </a:prstGeom>
          <a:noFill/>
        </p:spPr>
        <p:txBody>
          <a:bodyPr wrap="square" rtlCol="0">
            <a:spAutoFit/>
          </a:bodyPr>
          <a:lstStyle/>
          <a:p>
            <a:r>
              <a:rPr lang="es-ES" dirty="0"/>
              <a:t>Sabemos que podemos crear entornos virtuales en Python con diversas herramientas, como son venv (nativo de Python), pipenv, </a:t>
            </a:r>
            <a:r>
              <a:rPr lang="es-ES" dirty="0" err="1"/>
              <a:t>virtualenvwrapper</a:t>
            </a:r>
            <a:r>
              <a:rPr lang="es-ES" dirty="0"/>
              <a:t>, </a:t>
            </a:r>
            <a:r>
              <a:rPr lang="es-ES" dirty="0" err="1"/>
              <a:t>pyenv</a:t>
            </a:r>
            <a:r>
              <a:rPr lang="es-ES" dirty="0"/>
              <a:t>, </a:t>
            </a:r>
            <a:r>
              <a:rPr lang="es-ES" dirty="0" err="1"/>
              <a:t>pew</a:t>
            </a:r>
            <a:r>
              <a:rPr lang="es-ES" dirty="0"/>
              <a:t>, etc.</a:t>
            </a:r>
          </a:p>
          <a:p>
            <a:r>
              <a:rPr lang="es-ES" dirty="0"/>
              <a:t>Anaconda también integra un sistema de creación y gestión de entornos virtuales.</a:t>
            </a:r>
          </a:p>
          <a:p>
            <a:r>
              <a:rPr lang="es-ES" dirty="0"/>
              <a:t>Para crear un entorno virtual con Anaconda emplearemos el comando:</a:t>
            </a:r>
          </a:p>
          <a:p>
            <a:endParaRPr lang="es-ES" dirty="0"/>
          </a:p>
          <a:p>
            <a:r>
              <a:rPr lang="es-ES" b="1" dirty="0" err="1">
                <a:latin typeface="Courier New" panose="02070309020205020404" pitchFamily="49" charset="0"/>
                <a:cs typeface="Courier New" panose="02070309020205020404" pitchFamily="49" charset="0"/>
              </a:rPr>
              <a:t>conda</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create</a:t>
            </a:r>
            <a:r>
              <a:rPr lang="es-ES" b="1" dirty="0">
                <a:latin typeface="Courier New" panose="02070309020205020404" pitchFamily="49" charset="0"/>
                <a:cs typeface="Courier New" panose="02070309020205020404" pitchFamily="49" charset="0"/>
              </a:rPr>
              <a:t> --name </a:t>
            </a:r>
            <a:r>
              <a:rPr lang="es-ES" b="1" dirty="0" err="1">
                <a:latin typeface="Courier New" panose="02070309020205020404" pitchFamily="49" charset="0"/>
                <a:cs typeface="Courier New" panose="02070309020205020404" pitchFamily="49" charset="0"/>
              </a:rPr>
              <a:t>nombre_del_entor</a:t>
            </a:r>
            <a:r>
              <a:rPr lang="es-ES" dirty="0" err="1"/>
              <a:t>no</a:t>
            </a:r>
            <a:endParaRPr lang="es-ES" dirty="0"/>
          </a:p>
          <a:p>
            <a:endParaRPr lang="es-ES" dirty="0"/>
          </a:p>
          <a:p>
            <a:r>
              <a:rPr lang="es-ES" dirty="0"/>
              <a:t>donde </a:t>
            </a:r>
            <a:r>
              <a:rPr lang="es-ES" b="1" dirty="0" err="1">
                <a:latin typeface="Courier New" panose="02070309020205020404" pitchFamily="49" charset="0"/>
                <a:cs typeface="Courier New" panose="02070309020205020404" pitchFamily="49" charset="0"/>
              </a:rPr>
              <a:t>nombre_del_entorno</a:t>
            </a:r>
            <a:r>
              <a:rPr lang="es-ES" dirty="0"/>
              <a:t> es el nombre que queramos darle al entorno virtual. Es aconsejable que sea corto, pero referido al proyecto para el que lo creamos. Por supuesto, este mandato se ejecutará dentro del directorio raíz del proyecto.</a:t>
            </a:r>
          </a:p>
          <a:p>
            <a:endParaRPr lang="es-ES" dirty="0"/>
          </a:p>
          <a:p>
            <a:r>
              <a:rPr lang="es-ES" dirty="0"/>
              <a:t>Una vez creado el entorno lo activaremos con:</a:t>
            </a:r>
          </a:p>
          <a:p>
            <a:endParaRPr lang="es-ES" dirty="0"/>
          </a:p>
          <a:p>
            <a:r>
              <a:rPr lang="es-ES" b="1" dirty="0" err="1">
                <a:latin typeface="Courier New" panose="02070309020205020404" pitchFamily="49" charset="0"/>
                <a:cs typeface="Courier New" panose="02070309020205020404" pitchFamily="49" charset="0"/>
              </a:rPr>
              <a:t>conda</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activate</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nombre_del_entorno</a:t>
            </a:r>
            <a:endParaRPr lang="es-ES" b="1" dirty="0">
              <a:latin typeface="Courier New" panose="02070309020205020404" pitchFamily="49" charset="0"/>
              <a:cs typeface="Courier New" panose="02070309020205020404" pitchFamily="49" charset="0"/>
            </a:endParaRPr>
          </a:p>
          <a:p>
            <a:endParaRPr lang="es-ES" dirty="0"/>
          </a:p>
          <a:p>
            <a:r>
              <a:rPr lang="es-ES" dirty="0"/>
              <a:t>Y lo desactivaremos, llegado el caso, con:</a:t>
            </a:r>
          </a:p>
          <a:p>
            <a:endParaRPr lang="es-ES" dirty="0"/>
          </a:p>
          <a:p>
            <a:r>
              <a:rPr lang="es-ES" b="1" dirty="0" err="1">
                <a:latin typeface="Courier New" panose="02070309020205020404" pitchFamily="49" charset="0"/>
                <a:cs typeface="Courier New" panose="02070309020205020404" pitchFamily="49" charset="0"/>
              </a:rPr>
              <a:t>conda</a:t>
            </a:r>
            <a:r>
              <a:rPr lang="es-ES" b="1" dirty="0">
                <a:latin typeface="Courier New" panose="02070309020205020404" pitchFamily="49" charset="0"/>
                <a:cs typeface="Courier New" panose="02070309020205020404" pitchFamily="49" charset="0"/>
              </a:rPr>
              <a:t> </a:t>
            </a:r>
            <a:r>
              <a:rPr lang="es-ES" b="1" dirty="0" err="1">
                <a:latin typeface="Courier New" panose="02070309020205020404" pitchFamily="49" charset="0"/>
                <a:cs typeface="Courier New" panose="02070309020205020404" pitchFamily="49" charset="0"/>
              </a:rPr>
              <a:t>deactivate</a:t>
            </a:r>
            <a:endParaRPr lang="es-E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6912454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690F2C30-4C51-A808-CFC4-14350105AF4B}"/>
              </a:ext>
            </a:extLst>
          </p:cNvPr>
          <p:cNvSpPr txBox="1"/>
          <p:nvPr/>
        </p:nvSpPr>
        <p:spPr>
          <a:xfrm>
            <a:off x="4077730" y="1038845"/>
            <a:ext cx="4670855" cy="646331"/>
          </a:xfrm>
          <a:prstGeom prst="rect">
            <a:avLst/>
          </a:prstGeom>
          <a:noFill/>
        </p:spPr>
        <p:txBody>
          <a:bodyPr wrap="square" rtlCol="0">
            <a:spAutoFit/>
          </a:bodyPr>
          <a:lstStyle/>
          <a:p>
            <a:r>
              <a:rPr lang="es-ES" sz="3600" b="1" dirty="0"/>
              <a:t>JUPYTER NOTEBOOK (I)</a:t>
            </a:r>
          </a:p>
        </p:txBody>
      </p:sp>
      <p:sp>
        <p:nvSpPr>
          <p:cNvPr id="4" name="CuadroTexto 3">
            <a:extLst>
              <a:ext uri="{FF2B5EF4-FFF2-40B4-BE49-F238E27FC236}">
                <a16:creationId xmlns:a16="http://schemas.microsoft.com/office/drawing/2014/main" id="{1EE8232B-C855-A657-268E-3FAAA5A3C729}"/>
              </a:ext>
            </a:extLst>
          </p:cNvPr>
          <p:cNvSpPr txBox="1"/>
          <p:nvPr/>
        </p:nvSpPr>
        <p:spPr>
          <a:xfrm>
            <a:off x="4769709" y="1842259"/>
            <a:ext cx="6870356" cy="3416320"/>
          </a:xfrm>
          <a:prstGeom prst="rect">
            <a:avLst/>
          </a:prstGeom>
          <a:noFill/>
        </p:spPr>
        <p:txBody>
          <a:bodyPr wrap="square" rtlCol="0">
            <a:spAutoFit/>
          </a:bodyPr>
          <a:lstStyle/>
          <a:p>
            <a:r>
              <a:rPr lang="es-ES" dirty="0" err="1"/>
              <a:t>Jupyter</a:t>
            </a:r>
            <a:r>
              <a:rPr lang="es-ES" dirty="0"/>
              <a:t> notebook es, quizá, la herramienta más conocida y relevante del ecosistema Anaconda. Se trata de un cuaderno con distintas celdas que se van creando, y que nos permite probar códigos Python. También admite códigos en lenguaje R, si tenemos este lenguaje instalado en Anaconda pero, por lo que a nosotros respecta, lo que nos interesa en Python.</a:t>
            </a:r>
          </a:p>
          <a:p>
            <a:endParaRPr lang="es-ES" dirty="0"/>
          </a:p>
          <a:p>
            <a:r>
              <a:rPr lang="es-ES" dirty="0" err="1"/>
              <a:t>Jupyter</a:t>
            </a:r>
            <a:r>
              <a:rPr lang="es-ES" dirty="0"/>
              <a:t> notebook se activa desde el botón que vemos en esta diapositiva, en la pestaña </a:t>
            </a:r>
            <a:r>
              <a:rPr lang="es-ES" b="1" i="1" dirty="0"/>
              <a:t>Home</a:t>
            </a:r>
            <a:r>
              <a:rPr lang="es-ES" dirty="0"/>
              <a:t> de Anaconda </a:t>
            </a:r>
            <a:r>
              <a:rPr lang="es-ES" dirty="0" err="1"/>
              <a:t>Navigator</a:t>
            </a:r>
            <a:r>
              <a:rPr lang="es-ES" dirty="0"/>
              <a:t>.</a:t>
            </a:r>
          </a:p>
          <a:p>
            <a:endParaRPr lang="es-ES" dirty="0"/>
          </a:p>
          <a:p>
            <a:r>
              <a:rPr lang="es-ES" dirty="0"/>
              <a:t>Entre otras opciones, nos permite crear celdas de código o de documentación en </a:t>
            </a:r>
            <a:r>
              <a:rPr lang="es-ES" dirty="0" err="1"/>
              <a:t>Markdown</a:t>
            </a:r>
            <a:r>
              <a:rPr lang="es-ES" dirty="0"/>
              <a:t>, probar los códigos y depurarlos.</a:t>
            </a:r>
          </a:p>
        </p:txBody>
      </p:sp>
      <p:pic>
        <p:nvPicPr>
          <p:cNvPr id="9" name="Imagen 8">
            <a:extLst>
              <a:ext uri="{FF2B5EF4-FFF2-40B4-BE49-F238E27FC236}">
                <a16:creationId xmlns:a16="http://schemas.microsoft.com/office/drawing/2014/main" id="{C6F367A2-76F3-0050-1E4B-D93DCF5A2749}"/>
              </a:ext>
            </a:extLst>
          </p:cNvPr>
          <p:cNvPicPr>
            <a:picLocks noChangeAspect="1"/>
          </p:cNvPicPr>
          <p:nvPr/>
        </p:nvPicPr>
        <p:blipFill>
          <a:blip r:embed="rId3"/>
          <a:stretch>
            <a:fillRect/>
          </a:stretch>
        </p:blipFill>
        <p:spPr>
          <a:xfrm>
            <a:off x="1060620" y="1899663"/>
            <a:ext cx="3200400" cy="3632200"/>
          </a:xfrm>
          <a:prstGeom prst="rect">
            <a:avLst/>
          </a:prstGeom>
        </p:spPr>
      </p:pic>
    </p:spTree>
    <p:extLst>
      <p:ext uri="{BB962C8B-B14F-4D97-AF65-F5344CB8AC3E}">
        <p14:creationId xmlns:p14="http://schemas.microsoft.com/office/powerpoint/2010/main" val="4096381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0FD01641-C84D-C86F-EA6A-6B0443FB8FDC}"/>
              </a:ext>
            </a:extLst>
          </p:cNvPr>
          <p:cNvSpPr txBox="1"/>
          <p:nvPr/>
        </p:nvSpPr>
        <p:spPr>
          <a:xfrm>
            <a:off x="4640515" y="468532"/>
            <a:ext cx="4979772" cy="646331"/>
          </a:xfrm>
          <a:prstGeom prst="rect">
            <a:avLst/>
          </a:prstGeom>
          <a:noFill/>
        </p:spPr>
        <p:txBody>
          <a:bodyPr wrap="square" rtlCol="0">
            <a:spAutoFit/>
          </a:bodyPr>
          <a:lstStyle/>
          <a:p>
            <a:r>
              <a:rPr lang="es-ES" sz="3600" b="1" dirty="0"/>
              <a:t>JUPYTER NOTEBOOK (II)</a:t>
            </a:r>
          </a:p>
        </p:txBody>
      </p:sp>
      <p:sp>
        <p:nvSpPr>
          <p:cNvPr id="4" name="CuadroTexto 3">
            <a:extLst>
              <a:ext uri="{FF2B5EF4-FFF2-40B4-BE49-F238E27FC236}">
                <a16:creationId xmlns:a16="http://schemas.microsoft.com/office/drawing/2014/main" id="{142F07A3-FDE7-A72C-3705-B1F7BC75927B}"/>
              </a:ext>
            </a:extLst>
          </p:cNvPr>
          <p:cNvSpPr txBox="1"/>
          <p:nvPr/>
        </p:nvSpPr>
        <p:spPr>
          <a:xfrm>
            <a:off x="1987580" y="1210963"/>
            <a:ext cx="7632707" cy="646331"/>
          </a:xfrm>
          <a:prstGeom prst="rect">
            <a:avLst/>
          </a:prstGeom>
          <a:noFill/>
        </p:spPr>
        <p:txBody>
          <a:bodyPr wrap="square" rtlCol="0">
            <a:spAutoFit/>
          </a:bodyPr>
          <a:lstStyle/>
          <a:p>
            <a:r>
              <a:rPr lang="es-ES" dirty="0"/>
              <a:t>Cuando creamos un nuevo cuaderno de </a:t>
            </a:r>
            <a:r>
              <a:rPr lang="es-ES" dirty="0" err="1"/>
              <a:t>Jupyter</a:t>
            </a:r>
            <a:r>
              <a:rPr lang="es-ES" dirty="0"/>
              <a:t> Notebook tiene un aspecto como el que vemos en en esta diapositiva</a:t>
            </a:r>
          </a:p>
        </p:txBody>
      </p:sp>
      <p:pic>
        <p:nvPicPr>
          <p:cNvPr id="9" name="Imagen 8">
            <a:extLst>
              <a:ext uri="{FF2B5EF4-FFF2-40B4-BE49-F238E27FC236}">
                <a16:creationId xmlns:a16="http://schemas.microsoft.com/office/drawing/2014/main" id="{88FE6624-8DCF-8B77-F645-BDF42D5E14CA}"/>
              </a:ext>
            </a:extLst>
          </p:cNvPr>
          <p:cNvPicPr>
            <a:picLocks noChangeAspect="1"/>
          </p:cNvPicPr>
          <p:nvPr/>
        </p:nvPicPr>
        <p:blipFill>
          <a:blip r:embed="rId3"/>
          <a:stretch>
            <a:fillRect/>
          </a:stretch>
        </p:blipFill>
        <p:spPr>
          <a:xfrm>
            <a:off x="1917733" y="2008479"/>
            <a:ext cx="7772400" cy="2097611"/>
          </a:xfrm>
          <a:prstGeom prst="rect">
            <a:avLst/>
          </a:prstGeom>
        </p:spPr>
      </p:pic>
      <p:sp>
        <p:nvSpPr>
          <p:cNvPr id="10" name="CuadroTexto 9">
            <a:extLst>
              <a:ext uri="{FF2B5EF4-FFF2-40B4-BE49-F238E27FC236}">
                <a16:creationId xmlns:a16="http://schemas.microsoft.com/office/drawing/2014/main" id="{C5B878E6-2C74-DB1D-F09A-7015FC6E69D5}"/>
              </a:ext>
            </a:extLst>
          </p:cNvPr>
          <p:cNvSpPr txBox="1"/>
          <p:nvPr/>
        </p:nvSpPr>
        <p:spPr>
          <a:xfrm>
            <a:off x="1917733" y="4399005"/>
            <a:ext cx="8610224" cy="923330"/>
          </a:xfrm>
          <a:prstGeom prst="rect">
            <a:avLst/>
          </a:prstGeom>
          <a:noFill/>
        </p:spPr>
        <p:txBody>
          <a:bodyPr wrap="square" rtlCol="0">
            <a:spAutoFit/>
          </a:bodyPr>
          <a:lstStyle/>
          <a:p>
            <a:r>
              <a:rPr lang="es-ES" dirty="0"/>
              <a:t>Se trata de una herramienta intuitiva y fácil de usar. En las celdas podemos ir escribiendo directamente código Python. Luego pulsaremos el botón                 de la barra de herramientas, y el código se ejecutará en nuestro propio notebook.</a:t>
            </a:r>
          </a:p>
        </p:txBody>
      </p:sp>
      <p:pic>
        <p:nvPicPr>
          <p:cNvPr id="12" name="Imagen 11">
            <a:extLst>
              <a:ext uri="{FF2B5EF4-FFF2-40B4-BE49-F238E27FC236}">
                <a16:creationId xmlns:a16="http://schemas.microsoft.com/office/drawing/2014/main" id="{A0FED345-F825-9E31-F1BC-43EC40EDAF16}"/>
              </a:ext>
            </a:extLst>
          </p:cNvPr>
          <p:cNvPicPr>
            <a:picLocks noChangeAspect="1"/>
          </p:cNvPicPr>
          <p:nvPr/>
        </p:nvPicPr>
        <p:blipFill>
          <a:blip r:embed="rId4"/>
          <a:stretch>
            <a:fillRect/>
          </a:stretch>
        </p:blipFill>
        <p:spPr>
          <a:xfrm>
            <a:off x="7308678" y="4715136"/>
            <a:ext cx="787400" cy="330200"/>
          </a:xfrm>
          <a:prstGeom prst="rect">
            <a:avLst/>
          </a:prstGeom>
        </p:spPr>
      </p:pic>
    </p:spTree>
    <p:extLst>
      <p:ext uri="{BB962C8B-B14F-4D97-AF65-F5344CB8AC3E}">
        <p14:creationId xmlns:p14="http://schemas.microsoft.com/office/powerpoint/2010/main" val="1090772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36EA0B40-F1B0-062B-322C-A446C446C0E6}"/>
              </a:ext>
            </a:extLst>
          </p:cNvPr>
          <p:cNvSpPr txBox="1"/>
          <p:nvPr/>
        </p:nvSpPr>
        <p:spPr>
          <a:xfrm>
            <a:off x="3812611" y="977036"/>
            <a:ext cx="5257247" cy="646331"/>
          </a:xfrm>
          <a:prstGeom prst="rect">
            <a:avLst/>
          </a:prstGeom>
          <a:noFill/>
        </p:spPr>
        <p:txBody>
          <a:bodyPr wrap="square" rtlCol="0">
            <a:spAutoFit/>
          </a:bodyPr>
          <a:lstStyle/>
          <a:p>
            <a:r>
              <a:rPr lang="es-ES" sz="3600" b="1" dirty="0"/>
              <a:t>JUPYTER NOTEBOOK (y III)</a:t>
            </a:r>
          </a:p>
        </p:txBody>
      </p:sp>
      <p:sp>
        <p:nvSpPr>
          <p:cNvPr id="4" name="CuadroTexto 3">
            <a:extLst>
              <a:ext uri="{FF2B5EF4-FFF2-40B4-BE49-F238E27FC236}">
                <a16:creationId xmlns:a16="http://schemas.microsoft.com/office/drawing/2014/main" id="{802421A2-6DF5-F86D-FC16-73B184D3D2CC}"/>
              </a:ext>
            </a:extLst>
          </p:cNvPr>
          <p:cNvSpPr txBox="1"/>
          <p:nvPr/>
        </p:nvSpPr>
        <p:spPr>
          <a:xfrm>
            <a:off x="4436077" y="1842259"/>
            <a:ext cx="6042453" cy="3693319"/>
          </a:xfrm>
          <a:prstGeom prst="rect">
            <a:avLst/>
          </a:prstGeom>
          <a:noFill/>
        </p:spPr>
        <p:txBody>
          <a:bodyPr wrap="square" rtlCol="0">
            <a:spAutoFit/>
          </a:bodyPr>
          <a:lstStyle/>
          <a:p>
            <a:r>
              <a:rPr lang="es-ES" dirty="0"/>
              <a:t>Aunque </a:t>
            </a:r>
            <a:r>
              <a:rPr lang="es-ES" dirty="0" err="1"/>
              <a:t>Jupyter</a:t>
            </a:r>
            <a:r>
              <a:rPr lang="es-ES" dirty="0"/>
              <a:t> Notebook sea intuitivo y sencillo de usar con una práctica mínima, eso no significa que sea simple. Al contrario, se trata de una herramienta versátil y poderosa, que nos ofrece una inestimable ayuda en nuestro día a día como programadores de Python.</a:t>
            </a:r>
          </a:p>
          <a:p>
            <a:endParaRPr lang="es-ES" dirty="0"/>
          </a:p>
          <a:p>
            <a:r>
              <a:rPr lang="es-ES" dirty="0"/>
              <a:t>En la pestaña </a:t>
            </a:r>
            <a:r>
              <a:rPr lang="es-ES" b="1" i="1" dirty="0" err="1"/>
              <a:t>Learning</a:t>
            </a:r>
            <a:r>
              <a:rPr lang="es-ES" dirty="0"/>
              <a:t> de Anaconda </a:t>
            </a:r>
            <a:r>
              <a:rPr lang="es-ES" dirty="0" err="1"/>
              <a:t>Navigator</a:t>
            </a:r>
            <a:r>
              <a:rPr lang="es-ES" dirty="0"/>
              <a:t> tenemos el botón que vemos en esta diapositiva,  que nos permite acceder a la documentación oficial de </a:t>
            </a:r>
            <a:r>
              <a:rPr lang="es-ES" dirty="0" err="1"/>
              <a:t>Jupyter</a:t>
            </a:r>
            <a:r>
              <a:rPr lang="es-ES" dirty="0"/>
              <a:t> Notebook, en </a:t>
            </a:r>
            <a:r>
              <a:rPr lang="es-ES" dirty="0">
                <a:hlinkClick r:id="rId3"/>
              </a:rPr>
              <a:t>https://docs.jupyter.org/en/latest/</a:t>
            </a:r>
            <a:r>
              <a:rPr lang="es-ES" dirty="0"/>
              <a:t>. Como siempre, se aconseja pasar un tiempo leyendo esta documentación y experimentando con las distintas posibilidades que </a:t>
            </a:r>
            <a:r>
              <a:rPr lang="es-ES" dirty="0" err="1"/>
              <a:t>Jupyter</a:t>
            </a:r>
            <a:r>
              <a:rPr lang="es-ES" dirty="0"/>
              <a:t> nos ofrece.</a:t>
            </a:r>
          </a:p>
        </p:txBody>
      </p:sp>
      <p:pic>
        <p:nvPicPr>
          <p:cNvPr id="9" name="Imagen 8">
            <a:extLst>
              <a:ext uri="{FF2B5EF4-FFF2-40B4-BE49-F238E27FC236}">
                <a16:creationId xmlns:a16="http://schemas.microsoft.com/office/drawing/2014/main" id="{4E8AB656-7A33-89F7-0815-46848EE2280F}"/>
              </a:ext>
            </a:extLst>
          </p:cNvPr>
          <p:cNvPicPr>
            <a:picLocks noChangeAspect="1"/>
          </p:cNvPicPr>
          <p:nvPr/>
        </p:nvPicPr>
        <p:blipFill>
          <a:blip r:embed="rId4"/>
          <a:stretch>
            <a:fillRect/>
          </a:stretch>
        </p:blipFill>
        <p:spPr>
          <a:xfrm>
            <a:off x="1374211" y="2355418"/>
            <a:ext cx="2438400" cy="2667000"/>
          </a:xfrm>
          <a:prstGeom prst="rect">
            <a:avLst/>
          </a:prstGeom>
        </p:spPr>
      </p:pic>
    </p:spTree>
    <p:extLst>
      <p:ext uri="{BB962C8B-B14F-4D97-AF65-F5344CB8AC3E}">
        <p14:creationId xmlns:p14="http://schemas.microsoft.com/office/powerpoint/2010/main" val="1912263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CEEB270A-538D-E04D-9D3C-F28D1192E395}"/>
              </a:ext>
            </a:extLst>
          </p:cNvPr>
          <p:cNvSpPr txBox="1"/>
          <p:nvPr/>
        </p:nvSpPr>
        <p:spPr>
          <a:xfrm>
            <a:off x="5436972" y="577180"/>
            <a:ext cx="3336325" cy="646331"/>
          </a:xfrm>
          <a:prstGeom prst="rect">
            <a:avLst/>
          </a:prstGeom>
          <a:noFill/>
        </p:spPr>
        <p:txBody>
          <a:bodyPr wrap="square" rtlCol="0">
            <a:spAutoFit/>
          </a:bodyPr>
          <a:lstStyle/>
          <a:p>
            <a:r>
              <a:rPr lang="es-ES" sz="3600" b="1" dirty="0"/>
              <a:t>JUPYTERLAB (I)</a:t>
            </a:r>
          </a:p>
        </p:txBody>
      </p:sp>
      <p:sp>
        <p:nvSpPr>
          <p:cNvPr id="4" name="CuadroTexto 3">
            <a:extLst>
              <a:ext uri="{FF2B5EF4-FFF2-40B4-BE49-F238E27FC236}">
                <a16:creationId xmlns:a16="http://schemas.microsoft.com/office/drawing/2014/main" id="{FC07F01A-BA6E-7146-1B3F-4342F47427AF}"/>
              </a:ext>
            </a:extLst>
          </p:cNvPr>
          <p:cNvSpPr txBox="1"/>
          <p:nvPr/>
        </p:nvSpPr>
        <p:spPr>
          <a:xfrm>
            <a:off x="1210962" y="1940011"/>
            <a:ext cx="10120184" cy="3139321"/>
          </a:xfrm>
          <a:prstGeom prst="rect">
            <a:avLst/>
          </a:prstGeom>
          <a:noFill/>
        </p:spPr>
        <p:txBody>
          <a:bodyPr wrap="square" rtlCol="0">
            <a:spAutoFit/>
          </a:bodyPr>
          <a:lstStyle/>
          <a:p>
            <a:r>
              <a:rPr lang="es-ES" dirty="0"/>
              <a:t>En el ecosistema Anaconda existe otra herramienta conceptualmente muy relacionada con </a:t>
            </a:r>
            <a:r>
              <a:rPr lang="es-ES" dirty="0" err="1"/>
              <a:t>Jupyter</a:t>
            </a:r>
            <a:r>
              <a:rPr lang="es-ES" dirty="0"/>
              <a:t> Notebook, que se llama </a:t>
            </a:r>
            <a:r>
              <a:rPr lang="es-ES" b="1" i="1" dirty="0" err="1"/>
              <a:t>JupyterLab</a:t>
            </a:r>
            <a:r>
              <a:rPr lang="es-ES" dirty="0"/>
              <a:t>. Es una interfaz de usuario web más avanzada que </a:t>
            </a:r>
            <a:r>
              <a:rPr lang="es-ES" dirty="0" err="1"/>
              <a:t>Jupyter</a:t>
            </a:r>
            <a:r>
              <a:rPr lang="es-ES" dirty="0"/>
              <a:t> Notebook. </a:t>
            </a:r>
            <a:r>
              <a:rPr lang="es-ES" dirty="0" err="1"/>
              <a:t>JupyterLab</a:t>
            </a:r>
            <a:r>
              <a:rPr lang="es-ES" dirty="0"/>
              <a:t> permite trabajar con múltiples notebooks, terminales, editores de texto y otros componentes en una sola ventana de navegador. Además, ofrece una mayor flexibilidad para personalizar la interfaz y agregar extensiones. En resumen, mientras que </a:t>
            </a:r>
            <a:r>
              <a:rPr lang="es-ES" dirty="0" err="1"/>
              <a:t>Jupyter</a:t>
            </a:r>
            <a:r>
              <a:rPr lang="es-ES" dirty="0"/>
              <a:t> Notebook se centra principalmente en la creación y edición de notebooks, </a:t>
            </a:r>
            <a:r>
              <a:rPr lang="es-ES" dirty="0" err="1"/>
              <a:t>JupyterLab</a:t>
            </a:r>
            <a:r>
              <a:rPr lang="es-ES" dirty="0"/>
              <a:t> ofrece una experiencia más completa y personalizable para la ciencia de datos y el análisis.</a:t>
            </a:r>
          </a:p>
          <a:p>
            <a:endParaRPr lang="es-ES" dirty="0"/>
          </a:p>
          <a:p>
            <a:r>
              <a:rPr lang="es-ES" dirty="0"/>
              <a:t>Aunque para la mayor parte de nuestro trabajo </a:t>
            </a:r>
            <a:r>
              <a:rPr lang="es-ES" dirty="0" err="1"/>
              <a:t>Jupyter</a:t>
            </a:r>
            <a:r>
              <a:rPr lang="es-ES" dirty="0"/>
              <a:t> Notebook nos ofrece todo lo que podemos necesitar, es bueno conocer, aunque sea por encima, </a:t>
            </a:r>
            <a:r>
              <a:rPr lang="es-ES" dirty="0" err="1"/>
              <a:t>JupyterLab</a:t>
            </a:r>
            <a:r>
              <a:rPr lang="es-ES" dirty="0"/>
              <a:t>. Podemos visitar la documentación oficial en </a:t>
            </a:r>
            <a:r>
              <a:rPr lang="es-ES" dirty="0">
                <a:hlinkClick r:id="rId3"/>
              </a:rPr>
              <a:t>https://jupyterlab.readthedocs.io/en/stable/</a:t>
            </a:r>
            <a:r>
              <a:rPr lang="es-ES" dirty="0"/>
              <a:t>. </a:t>
            </a:r>
          </a:p>
        </p:txBody>
      </p:sp>
    </p:spTree>
    <p:extLst>
      <p:ext uri="{BB962C8B-B14F-4D97-AF65-F5344CB8AC3E}">
        <p14:creationId xmlns:p14="http://schemas.microsoft.com/office/powerpoint/2010/main" val="2909714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7" name="CuadroTexto 6">
            <a:extLst>
              <a:ext uri="{FF2B5EF4-FFF2-40B4-BE49-F238E27FC236}">
                <a16:creationId xmlns:a16="http://schemas.microsoft.com/office/drawing/2014/main" id="{CCA9F3C6-B70E-7322-6186-DCA4F7AAB12F}"/>
              </a:ext>
            </a:extLst>
          </p:cNvPr>
          <p:cNvSpPr txBox="1"/>
          <p:nvPr/>
        </p:nvSpPr>
        <p:spPr>
          <a:xfrm>
            <a:off x="5436972" y="577180"/>
            <a:ext cx="3830596" cy="646331"/>
          </a:xfrm>
          <a:prstGeom prst="rect">
            <a:avLst/>
          </a:prstGeom>
          <a:noFill/>
        </p:spPr>
        <p:txBody>
          <a:bodyPr wrap="square" rtlCol="0">
            <a:spAutoFit/>
          </a:bodyPr>
          <a:lstStyle/>
          <a:p>
            <a:r>
              <a:rPr lang="es-ES" sz="3600" b="1" dirty="0"/>
              <a:t>JUPYTERLAB (y II)</a:t>
            </a:r>
          </a:p>
        </p:txBody>
      </p:sp>
      <p:sp>
        <p:nvSpPr>
          <p:cNvPr id="10" name="CuadroTexto 9">
            <a:extLst>
              <a:ext uri="{FF2B5EF4-FFF2-40B4-BE49-F238E27FC236}">
                <a16:creationId xmlns:a16="http://schemas.microsoft.com/office/drawing/2014/main" id="{BDDD4305-CE36-60D1-998D-BDB25FB63A3E}"/>
              </a:ext>
            </a:extLst>
          </p:cNvPr>
          <p:cNvSpPr txBox="1"/>
          <p:nvPr/>
        </p:nvSpPr>
        <p:spPr>
          <a:xfrm>
            <a:off x="1176328" y="1274088"/>
            <a:ext cx="10290742" cy="3970318"/>
          </a:xfrm>
          <a:prstGeom prst="rect">
            <a:avLst/>
          </a:prstGeom>
          <a:noFill/>
        </p:spPr>
        <p:txBody>
          <a:bodyPr wrap="square" rtlCol="0">
            <a:spAutoFit/>
          </a:bodyPr>
          <a:lstStyle/>
          <a:p>
            <a:r>
              <a:rPr lang="es-ES" dirty="0"/>
              <a:t>Como desarrolladores Python, </a:t>
            </a:r>
            <a:r>
              <a:rPr lang="es-ES" dirty="0" err="1"/>
              <a:t>JupyterLab</a:t>
            </a:r>
            <a:r>
              <a:rPr lang="es-ES" dirty="0"/>
              <a:t> puede ser una herramienta muy útil para nuestro trabajo. Algunas de las características que pueden ser especialmente útiles para nosotros son:</a:t>
            </a:r>
          </a:p>
          <a:p>
            <a:endParaRPr lang="es-ES" dirty="0"/>
          </a:p>
          <a:p>
            <a:pPr marL="285750" indent="-285750">
              <a:buFont typeface="Arial" panose="020B0604020202020204" pitchFamily="34" charset="0"/>
              <a:buChar char="•"/>
            </a:pPr>
            <a:r>
              <a:rPr lang="es-ES" dirty="0"/>
              <a:t>Integración con entornos de ejecución remota: </a:t>
            </a:r>
            <a:r>
              <a:rPr lang="es-ES" dirty="0" err="1"/>
              <a:t>JupyterLab</a:t>
            </a:r>
            <a:r>
              <a:rPr lang="es-ES" dirty="0"/>
              <a:t> permite conectarse a un servidor remoto para ejecutar código o acceder a recursos computacionales más potentes.</a:t>
            </a:r>
          </a:p>
          <a:p>
            <a:pPr marL="285750" indent="-285750">
              <a:buFont typeface="Arial" panose="020B0604020202020204" pitchFamily="34" charset="0"/>
              <a:buChar char="•"/>
            </a:pPr>
            <a:r>
              <a:rPr lang="es-ES" dirty="0"/>
              <a:t>Integración con Git: </a:t>
            </a:r>
            <a:r>
              <a:rPr lang="es-ES" dirty="0" err="1"/>
              <a:t>JupyterLab</a:t>
            </a:r>
            <a:r>
              <a:rPr lang="es-ES" dirty="0"/>
              <a:t> incluye una extensión que permite trabajar con repositorios de Git directamente desde la interfaz de usuario.</a:t>
            </a:r>
          </a:p>
          <a:p>
            <a:pPr marL="285750" indent="-285750">
              <a:buFont typeface="Arial" panose="020B0604020202020204" pitchFamily="34" charset="0"/>
              <a:buChar char="•"/>
            </a:pPr>
            <a:r>
              <a:rPr lang="es-ES" dirty="0"/>
              <a:t>Soporte para extensiones personalizadas: </a:t>
            </a:r>
            <a:r>
              <a:rPr lang="es-ES" dirty="0" err="1"/>
              <a:t>JupyterLab</a:t>
            </a:r>
            <a:r>
              <a:rPr lang="es-ES" dirty="0"/>
              <a:t> es altamente personalizable gracias a su arquitectura basada en </a:t>
            </a:r>
            <a:r>
              <a:rPr lang="es-ES" dirty="0" err="1"/>
              <a:t>plugins</a:t>
            </a:r>
            <a:r>
              <a:rPr lang="es-ES" dirty="0"/>
              <a:t>. Esto significa que puedes agregar tus propias extensiones para adaptar la interfaz a tus necesidades específicas.</a:t>
            </a:r>
          </a:p>
          <a:p>
            <a:pPr marL="285750" indent="-285750">
              <a:buFont typeface="Arial" panose="020B0604020202020204" pitchFamily="34" charset="0"/>
              <a:buChar char="•"/>
            </a:pPr>
            <a:r>
              <a:rPr lang="es-ES" dirty="0"/>
              <a:t>Visualización de datos interactiva: </a:t>
            </a:r>
            <a:r>
              <a:rPr lang="es-ES" dirty="0" err="1"/>
              <a:t>JupyterLab</a:t>
            </a:r>
            <a:r>
              <a:rPr lang="es-ES" dirty="0"/>
              <a:t> incluye herramientas para crear gráficos y visualizaciones interactivas, lo que puede ser útil para explorar y comunicar los resultados de tus análisis.</a:t>
            </a:r>
          </a:p>
          <a:p>
            <a:pPr marL="285750" indent="-285750">
              <a:buFont typeface="Arial" panose="020B0604020202020204" pitchFamily="34" charset="0"/>
              <a:buChar char="•"/>
            </a:pPr>
            <a:r>
              <a:rPr lang="es-ES" dirty="0"/>
              <a:t>Soporte para múltiples lenguajes de programación: Aunque Python es el lenguaje más utilizado en </a:t>
            </a:r>
            <a:r>
              <a:rPr lang="es-ES" dirty="0" err="1"/>
              <a:t>JupyterLab</a:t>
            </a:r>
            <a:r>
              <a:rPr lang="es-ES" dirty="0"/>
              <a:t>, también es posible trabajar con otros lenguajes como R, Julia o MATLAB.</a:t>
            </a:r>
          </a:p>
        </p:txBody>
      </p:sp>
    </p:spTree>
    <p:extLst>
      <p:ext uri="{BB962C8B-B14F-4D97-AF65-F5344CB8AC3E}">
        <p14:creationId xmlns:p14="http://schemas.microsoft.com/office/powerpoint/2010/main" val="1690374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4" name="CuadroTexto 3">
            <a:extLst>
              <a:ext uri="{FF2B5EF4-FFF2-40B4-BE49-F238E27FC236}">
                <a16:creationId xmlns:a16="http://schemas.microsoft.com/office/drawing/2014/main" id="{501EF765-9ECF-0B68-6E68-75AE0567E426}"/>
              </a:ext>
            </a:extLst>
          </p:cNvPr>
          <p:cNvSpPr txBox="1"/>
          <p:nvPr/>
        </p:nvSpPr>
        <p:spPr>
          <a:xfrm>
            <a:off x="2974236" y="2496065"/>
            <a:ext cx="5659394" cy="2123658"/>
          </a:xfrm>
          <a:prstGeom prst="rect">
            <a:avLst/>
          </a:prstGeom>
          <a:noFill/>
        </p:spPr>
        <p:txBody>
          <a:bodyPr wrap="square" rtlCol="0">
            <a:spAutoFit/>
          </a:bodyPr>
          <a:lstStyle/>
          <a:p>
            <a:r>
              <a:rPr lang="es-ES" sz="6600" dirty="0">
                <a:solidFill>
                  <a:schemeClr val="accent6">
                    <a:lumMod val="75000"/>
                  </a:schemeClr>
                </a:solidFill>
                <a:latin typeface="Blueberry Personal Use" panose="02000500000000000000" pitchFamily="2" charset="0"/>
              </a:rPr>
              <a:t>Fin de la presentación</a:t>
            </a:r>
            <a:endParaRPr lang="es-ES" sz="6600" dirty="0"/>
          </a:p>
        </p:txBody>
      </p:sp>
    </p:spTree>
    <p:extLst>
      <p:ext uri="{BB962C8B-B14F-4D97-AF65-F5344CB8AC3E}">
        <p14:creationId xmlns:p14="http://schemas.microsoft.com/office/powerpoint/2010/main" val="1686313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4"/>
          <a:stretch>
            <a:fillRect/>
          </a:stretch>
        </p:blipFill>
        <p:spPr>
          <a:xfrm>
            <a:off x="11150666" y="0"/>
            <a:ext cx="990420" cy="977036"/>
          </a:xfrm>
          <a:prstGeom prst="rect">
            <a:avLst/>
          </a:prstGeom>
        </p:spPr>
      </p:pic>
      <p:sp>
        <p:nvSpPr>
          <p:cNvPr id="9" name="CuadroTexto 8">
            <a:extLst>
              <a:ext uri="{FF2B5EF4-FFF2-40B4-BE49-F238E27FC236}">
                <a16:creationId xmlns:a16="http://schemas.microsoft.com/office/drawing/2014/main" id="{1B9ED025-CBF2-843D-B545-AFC98A342BD2}"/>
              </a:ext>
            </a:extLst>
          </p:cNvPr>
          <p:cNvSpPr txBox="1"/>
          <p:nvPr/>
        </p:nvSpPr>
        <p:spPr>
          <a:xfrm>
            <a:off x="3608172" y="1217540"/>
            <a:ext cx="5998693" cy="646331"/>
          </a:xfrm>
          <a:prstGeom prst="rect">
            <a:avLst/>
          </a:prstGeom>
          <a:noFill/>
        </p:spPr>
        <p:txBody>
          <a:bodyPr wrap="none" rtlCol="0">
            <a:spAutoFit/>
          </a:bodyPr>
          <a:lstStyle/>
          <a:p>
            <a:r>
              <a:rPr lang="es-ES" sz="3600" b="1" dirty="0"/>
              <a:t>INTRODUCCIÓN A ANACONDA</a:t>
            </a:r>
          </a:p>
        </p:txBody>
      </p:sp>
      <p:sp>
        <p:nvSpPr>
          <p:cNvPr id="10" name="CuadroTexto 9">
            <a:extLst>
              <a:ext uri="{FF2B5EF4-FFF2-40B4-BE49-F238E27FC236}">
                <a16:creationId xmlns:a16="http://schemas.microsoft.com/office/drawing/2014/main" id="{1DADF2D3-1A92-023E-D9C6-C3053DB6DF54}"/>
              </a:ext>
            </a:extLst>
          </p:cNvPr>
          <p:cNvSpPr txBox="1"/>
          <p:nvPr/>
        </p:nvSpPr>
        <p:spPr>
          <a:xfrm>
            <a:off x="950496" y="2159454"/>
            <a:ext cx="10748205" cy="3416320"/>
          </a:xfrm>
          <a:prstGeom prst="rect">
            <a:avLst/>
          </a:prstGeom>
          <a:noFill/>
        </p:spPr>
        <p:txBody>
          <a:bodyPr wrap="square" rtlCol="0">
            <a:spAutoFit/>
          </a:bodyPr>
          <a:lstStyle/>
          <a:p>
            <a:r>
              <a:rPr lang="es-ES" dirty="0"/>
              <a:t>Anaconda </a:t>
            </a:r>
            <a:r>
              <a:rPr lang="es-ES" dirty="0" err="1"/>
              <a:t>Navigator</a:t>
            </a:r>
            <a:r>
              <a:rPr lang="es-ES" dirty="0"/>
              <a:t> es una herramienta de gestión de paquetes y entornos de Python que permite la instalación y configuración de paquetes y librerías, así como el manejo de diferentes entornos virtuales para proyectos específicos. Es muy útil para desarrolladores y científicos de datos que trabajan con Python.</a:t>
            </a:r>
          </a:p>
          <a:p>
            <a:endParaRPr lang="es-ES" dirty="0"/>
          </a:p>
          <a:p>
            <a:r>
              <a:rPr lang="es-ES" dirty="0"/>
              <a:t>Anaconda es una herramienta </a:t>
            </a:r>
            <a:r>
              <a:rPr lang="es-ES" dirty="0" err="1"/>
              <a:t>cross-platform</a:t>
            </a:r>
            <a:r>
              <a:rPr lang="es-ES" dirty="0"/>
              <a:t>, es decir, que está disponible para diversos sistemas operativos. Se puede usar en MacOS, Windows y Linux.</a:t>
            </a:r>
          </a:p>
          <a:p>
            <a:endParaRPr lang="es-ES" dirty="0"/>
          </a:p>
          <a:p>
            <a:r>
              <a:rPr lang="es-ES" dirty="0"/>
              <a:t>Anaconda de obtiene, gratuitamente, en su web oficial, en </a:t>
            </a:r>
            <a:r>
              <a:rPr lang="es-ES" dirty="0">
                <a:hlinkClick r:id="rId5"/>
              </a:rPr>
              <a:t>https://www.anaconda.com</a:t>
            </a:r>
            <a:r>
              <a:rPr lang="es-ES" dirty="0"/>
              <a:t>. Existen versiones de pago, que proporcionan soporte, pero también existe una versión gratuita, que es la que, al final, usamos todos.</a:t>
            </a:r>
          </a:p>
          <a:p>
            <a:endParaRPr lang="es-ES" dirty="0"/>
          </a:p>
          <a:p>
            <a:r>
              <a:rPr lang="es-ES" dirty="0"/>
              <a:t>Instalar Anaconda tiene la ventaja de que se instala, de forma automática, </a:t>
            </a:r>
            <a:r>
              <a:rPr lang="es-ES" dirty="0" err="1"/>
              <a:t>Jupyter</a:t>
            </a:r>
            <a:r>
              <a:rPr lang="es-ES" dirty="0"/>
              <a:t> Notebook (hablaremos de esta herramienta en la presentación). También instala la última versión de Python 3, de forma global en la máquina.</a:t>
            </a:r>
          </a:p>
        </p:txBody>
      </p:sp>
      <p:pic>
        <p:nvPicPr>
          <p:cNvPr id="13" name="01. I've Got the World On a String.mp3">
            <a:hlinkClick r:id="" action="ppaction://media"/>
            <a:extLst>
              <a:ext uri="{FF2B5EF4-FFF2-40B4-BE49-F238E27FC236}">
                <a16:creationId xmlns:a16="http://schemas.microsoft.com/office/drawing/2014/main" id="{576E2A56-80F1-E2AA-60E2-FAF7F761FCA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flipV="1">
            <a:off x="5671529" y="5575773"/>
            <a:ext cx="457200" cy="457200"/>
          </a:xfrm>
          <a:prstGeom prst="rect">
            <a:avLst/>
          </a:prstGeom>
        </p:spPr>
      </p:pic>
    </p:spTree>
    <p:extLst>
      <p:ext uri="{BB962C8B-B14F-4D97-AF65-F5344CB8AC3E}">
        <p14:creationId xmlns:p14="http://schemas.microsoft.com/office/powerpoint/2010/main" val="2428523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4545" numSld="999">
                <p:cTn id="7" fill="hold" display="0">
                  <p:stCondLst>
                    <p:cond delay="indefinite"/>
                  </p:stCondLst>
                  <p:endCondLst>
                    <p:cond evt="onStopAudio" delay="0">
                      <p:tgtEl>
                        <p:sldTgt/>
                      </p:tgtEl>
                    </p:cond>
                  </p:endCondLst>
                </p:cTn>
                <p:tgtEl>
                  <p:spTgt spid="1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23B9D973-7B10-2D8E-736D-B4D330F923B6}"/>
              </a:ext>
            </a:extLst>
          </p:cNvPr>
          <p:cNvSpPr txBox="1"/>
          <p:nvPr/>
        </p:nvSpPr>
        <p:spPr>
          <a:xfrm>
            <a:off x="3380192" y="1456004"/>
            <a:ext cx="5431615" cy="646331"/>
          </a:xfrm>
          <a:prstGeom prst="rect">
            <a:avLst/>
          </a:prstGeom>
          <a:noFill/>
        </p:spPr>
        <p:txBody>
          <a:bodyPr wrap="none" rtlCol="0">
            <a:spAutoFit/>
          </a:bodyPr>
          <a:lstStyle/>
          <a:p>
            <a:r>
              <a:rPr lang="es-ES" sz="3600" b="1" dirty="0"/>
              <a:t>INSTALACIÓN Y ARRANQUE</a:t>
            </a:r>
          </a:p>
        </p:txBody>
      </p:sp>
      <p:sp>
        <p:nvSpPr>
          <p:cNvPr id="4" name="CuadroTexto 3">
            <a:extLst>
              <a:ext uri="{FF2B5EF4-FFF2-40B4-BE49-F238E27FC236}">
                <a16:creationId xmlns:a16="http://schemas.microsoft.com/office/drawing/2014/main" id="{A9287E14-CCA7-6ADE-9790-E4C92E625953}"/>
              </a:ext>
            </a:extLst>
          </p:cNvPr>
          <p:cNvSpPr txBox="1"/>
          <p:nvPr/>
        </p:nvSpPr>
        <p:spPr>
          <a:xfrm>
            <a:off x="1097691" y="2724341"/>
            <a:ext cx="10453816" cy="2031325"/>
          </a:xfrm>
          <a:prstGeom prst="rect">
            <a:avLst/>
          </a:prstGeom>
          <a:noFill/>
        </p:spPr>
        <p:txBody>
          <a:bodyPr wrap="square" rtlCol="0">
            <a:spAutoFit/>
          </a:bodyPr>
          <a:lstStyle/>
          <a:p>
            <a:r>
              <a:rPr lang="es-ES" dirty="0"/>
              <a:t>Una vez descargado el instalador para el sistema operativo que tengamos en nuestra máquina, la instalación es extremadamente simple, como podemos ver en </a:t>
            </a:r>
            <a:r>
              <a:rPr lang="es-ES" dirty="0">
                <a:hlinkClick r:id="rId3"/>
              </a:rPr>
              <a:t>https://docs.anaconda.com/free/navigator/install/</a:t>
            </a:r>
            <a:r>
              <a:rPr lang="es-ES" dirty="0"/>
              <a:t>.</a:t>
            </a:r>
          </a:p>
          <a:p>
            <a:endParaRPr lang="es-ES" dirty="0"/>
          </a:p>
          <a:p>
            <a:r>
              <a:rPr lang="es-ES" dirty="0"/>
              <a:t>Al terminar la instalación, lo arrancaremos como una aplicación más de nuestro ordenador, y veremos la pantalla que se muestra en la siguiente diapositiva. Se trata de lo que se conoce como Anaconda </a:t>
            </a:r>
            <a:r>
              <a:rPr lang="es-ES" dirty="0" err="1"/>
              <a:t>Navigator</a:t>
            </a:r>
            <a:r>
              <a:rPr lang="es-ES" dirty="0"/>
              <a:t>. No es un navegador de Internet, a pesar de lo que sugiera su nombre. Se trata de una interfaz gráfica para navegar entre las diferentes herramientas que son accesibles desde Anaconda.</a:t>
            </a:r>
          </a:p>
        </p:txBody>
      </p:sp>
    </p:spTree>
    <p:extLst>
      <p:ext uri="{BB962C8B-B14F-4D97-AF65-F5344CB8AC3E}">
        <p14:creationId xmlns:p14="http://schemas.microsoft.com/office/powerpoint/2010/main" val="2215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A2393136-4145-3852-E076-B2C7A4D85C2C}"/>
              </a:ext>
            </a:extLst>
          </p:cNvPr>
          <p:cNvSpPr txBox="1"/>
          <p:nvPr/>
        </p:nvSpPr>
        <p:spPr>
          <a:xfrm>
            <a:off x="4969591" y="392514"/>
            <a:ext cx="5323587" cy="646331"/>
          </a:xfrm>
          <a:prstGeom prst="rect">
            <a:avLst/>
          </a:prstGeom>
          <a:noFill/>
        </p:spPr>
        <p:txBody>
          <a:bodyPr wrap="square" rtlCol="0">
            <a:spAutoFit/>
          </a:bodyPr>
          <a:lstStyle/>
          <a:p>
            <a:r>
              <a:rPr lang="es-ES" sz="3600" b="1" dirty="0"/>
              <a:t>ANACONDA NAVIGATOR (I)</a:t>
            </a:r>
          </a:p>
        </p:txBody>
      </p:sp>
      <p:pic>
        <p:nvPicPr>
          <p:cNvPr id="1026" name="Picture 2">
            <a:extLst>
              <a:ext uri="{FF2B5EF4-FFF2-40B4-BE49-F238E27FC236}">
                <a16:creationId xmlns:a16="http://schemas.microsoft.com/office/drawing/2014/main" id="{E795CFD7-DF78-3EB1-3321-AE7826AF53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4124" y="1038845"/>
            <a:ext cx="9546542" cy="52493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5880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9" name="CuadroTexto 8">
            <a:extLst>
              <a:ext uri="{FF2B5EF4-FFF2-40B4-BE49-F238E27FC236}">
                <a16:creationId xmlns:a16="http://schemas.microsoft.com/office/drawing/2014/main" id="{66A14E24-E412-F6CB-32B5-C2112F6491FC}"/>
              </a:ext>
            </a:extLst>
          </p:cNvPr>
          <p:cNvSpPr txBox="1"/>
          <p:nvPr/>
        </p:nvSpPr>
        <p:spPr>
          <a:xfrm>
            <a:off x="3067999" y="1686836"/>
            <a:ext cx="5471868" cy="646331"/>
          </a:xfrm>
          <a:prstGeom prst="rect">
            <a:avLst/>
          </a:prstGeom>
          <a:noFill/>
        </p:spPr>
        <p:txBody>
          <a:bodyPr wrap="square" rtlCol="0">
            <a:spAutoFit/>
          </a:bodyPr>
          <a:lstStyle/>
          <a:p>
            <a:r>
              <a:rPr lang="es-ES" sz="3600" b="1" dirty="0"/>
              <a:t>ANACONDA NAVIGATOR (II)</a:t>
            </a:r>
          </a:p>
        </p:txBody>
      </p:sp>
      <p:sp>
        <p:nvSpPr>
          <p:cNvPr id="10" name="CuadroTexto 9">
            <a:extLst>
              <a:ext uri="{FF2B5EF4-FFF2-40B4-BE49-F238E27FC236}">
                <a16:creationId xmlns:a16="http://schemas.microsoft.com/office/drawing/2014/main" id="{A2CA9D50-6A57-B9AB-D27B-8ED6F9321954}"/>
              </a:ext>
            </a:extLst>
          </p:cNvPr>
          <p:cNvSpPr txBox="1"/>
          <p:nvPr/>
        </p:nvSpPr>
        <p:spPr>
          <a:xfrm>
            <a:off x="1374036" y="2981158"/>
            <a:ext cx="8859794" cy="1477328"/>
          </a:xfrm>
          <a:prstGeom prst="rect">
            <a:avLst/>
          </a:prstGeom>
          <a:noFill/>
        </p:spPr>
        <p:txBody>
          <a:bodyPr wrap="square" rtlCol="0">
            <a:spAutoFit/>
          </a:bodyPr>
          <a:lstStyle/>
          <a:p>
            <a:r>
              <a:rPr lang="es-ES" dirty="0"/>
              <a:t>En la pantalla de la diapositiva anterior vemos la pantalla Home de Anaconda </a:t>
            </a:r>
            <a:r>
              <a:rPr lang="es-ES" dirty="0" err="1"/>
              <a:t>Navigator</a:t>
            </a:r>
            <a:r>
              <a:rPr lang="es-ES" dirty="0"/>
              <a:t>. Desde ella se puede acceder a distintas aplicaciones de desarrollo que tengamos en nuestro ordenador para trabajar.</a:t>
            </a:r>
          </a:p>
          <a:p>
            <a:endParaRPr lang="es-ES" dirty="0"/>
          </a:p>
          <a:p>
            <a:r>
              <a:rPr lang="es-ES" dirty="0"/>
              <a:t>Las herramientas que no están disponibles se pueden instalar si son necesarias.</a:t>
            </a:r>
          </a:p>
        </p:txBody>
      </p:sp>
    </p:spTree>
    <p:extLst>
      <p:ext uri="{BB962C8B-B14F-4D97-AF65-F5344CB8AC3E}">
        <p14:creationId xmlns:p14="http://schemas.microsoft.com/office/powerpoint/2010/main" val="391796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32546E84-EF79-27CF-5716-ACEBA8BC468B}"/>
              </a:ext>
            </a:extLst>
          </p:cNvPr>
          <p:cNvSpPr txBox="1"/>
          <p:nvPr/>
        </p:nvSpPr>
        <p:spPr>
          <a:xfrm>
            <a:off x="4493185" y="488518"/>
            <a:ext cx="5869680" cy="646331"/>
          </a:xfrm>
          <a:prstGeom prst="rect">
            <a:avLst/>
          </a:prstGeom>
          <a:noFill/>
        </p:spPr>
        <p:txBody>
          <a:bodyPr wrap="square" rtlCol="0">
            <a:spAutoFit/>
          </a:bodyPr>
          <a:lstStyle/>
          <a:p>
            <a:r>
              <a:rPr lang="es-ES" sz="3600" b="1" dirty="0"/>
              <a:t>ANACONDA NAVIGATOR (III)</a:t>
            </a:r>
          </a:p>
        </p:txBody>
      </p:sp>
      <p:pic>
        <p:nvPicPr>
          <p:cNvPr id="7" name="Imagen 6">
            <a:extLst>
              <a:ext uri="{FF2B5EF4-FFF2-40B4-BE49-F238E27FC236}">
                <a16:creationId xmlns:a16="http://schemas.microsoft.com/office/drawing/2014/main" id="{42586049-2645-2309-8731-24085FC76A7F}"/>
              </a:ext>
            </a:extLst>
          </p:cNvPr>
          <p:cNvPicPr>
            <a:picLocks noChangeAspect="1"/>
          </p:cNvPicPr>
          <p:nvPr/>
        </p:nvPicPr>
        <p:blipFill>
          <a:blip r:embed="rId3"/>
          <a:stretch>
            <a:fillRect/>
          </a:stretch>
        </p:blipFill>
        <p:spPr>
          <a:xfrm>
            <a:off x="1883433" y="1218251"/>
            <a:ext cx="8622842" cy="5003143"/>
          </a:xfrm>
          <a:prstGeom prst="rect">
            <a:avLst/>
          </a:prstGeom>
        </p:spPr>
      </p:pic>
    </p:spTree>
    <p:extLst>
      <p:ext uri="{BB962C8B-B14F-4D97-AF65-F5344CB8AC3E}">
        <p14:creationId xmlns:p14="http://schemas.microsoft.com/office/powerpoint/2010/main" val="1150483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7" name="CuadroTexto 6">
            <a:extLst>
              <a:ext uri="{FF2B5EF4-FFF2-40B4-BE49-F238E27FC236}">
                <a16:creationId xmlns:a16="http://schemas.microsoft.com/office/drawing/2014/main" id="{9AFB8372-B7B5-13A8-5EA2-F76149B0DF39}"/>
              </a:ext>
            </a:extLst>
          </p:cNvPr>
          <p:cNvSpPr txBox="1"/>
          <p:nvPr/>
        </p:nvSpPr>
        <p:spPr>
          <a:xfrm>
            <a:off x="4653823" y="330705"/>
            <a:ext cx="5869680" cy="646331"/>
          </a:xfrm>
          <a:prstGeom prst="rect">
            <a:avLst/>
          </a:prstGeom>
          <a:noFill/>
        </p:spPr>
        <p:txBody>
          <a:bodyPr wrap="square" rtlCol="0">
            <a:spAutoFit/>
          </a:bodyPr>
          <a:lstStyle/>
          <a:p>
            <a:r>
              <a:rPr lang="es-ES" sz="3600" b="1" dirty="0"/>
              <a:t>ANACONDA NAVIGATOR (IV)</a:t>
            </a:r>
          </a:p>
        </p:txBody>
      </p:sp>
      <p:sp>
        <p:nvSpPr>
          <p:cNvPr id="9" name="CuadroTexto 8">
            <a:extLst>
              <a:ext uri="{FF2B5EF4-FFF2-40B4-BE49-F238E27FC236}">
                <a16:creationId xmlns:a16="http://schemas.microsoft.com/office/drawing/2014/main" id="{953B9A3F-1A2B-74E4-41F0-EF4643AD64C0}"/>
              </a:ext>
            </a:extLst>
          </p:cNvPr>
          <p:cNvSpPr txBox="1"/>
          <p:nvPr/>
        </p:nvSpPr>
        <p:spPr>
          <a:xfrm>
            <a:off x="1915297" y="1902941"/>
            <a:ext cx="8439665" cy="2031325"/>
          </a:xfrm>
          <a:prstGeom prst="rect">
            <a:avLst/>
          </a:prstGeom>
          <a:noFill/>
        </p:spPr>
        <p:txBody>
          <a:bodyPr wrap="square" rtlCol="0">
            <a:spAutoFit/>
          </a:bodyPr>
          <a:lstStyle/>
          <a:p>
            <a:r>
              <a:rPr lang="es-ES" dirty="0"/>
              <a:t>En la pantalla de la diapositiva anterior vemos la pestaña </a:t>
            </a:r>
            <a:r>
              <a:rPr lang="es-ES" dirty="0" err="1"/>
              <a:t>Environments</a:t>
            </a:r>
            <a:r>
              <a:rPr lang="es-ES" dirty="0"/>
              <a:t>. En esta pestaña vemos la lista de entornos virtuales que tenemos creados en el contexto de Anaconda, No tienen nada que ver con los entornos virtuales que puedas tener en tu ordenador para proyectos desarrollados en otros contextos.</a:t>
            </a:r>
          </a:p>
          <a:p>
            <a:endParaRPr lang="es-ES" dirty="0"/>
          </a:p>
          <a:p>
            <a:r>
              <a:rPr lang="es-ES" dirty="0"/>
              <a:t>En la parte inferior izquierda tenemos unos botones para crear modificar o eliminar entornos virtuales de Anaconda, como se ve aquí en detalle.</a:t>
            </a:r>
          </a:p>
        </p:txBody>
      </p:sp>
      <p:pic>
        <p:nvPicPr>
          <p:cNvPr id="11" name="Imagen 10">
            <a:extLst>
              <a:ext uri="{FF2B5EF4-FFF2-40B4-BE49-F238E27FC236}">
                <a16:creationId xmlns:a16="http://schemas.microsoft.com/office/drawing/2014/main" id="{3552D22A-7F50-2383-592A-5D5CE42B10D5}"/>
              </a:ext>
            </a:extLst>
          </p:cNvPr>
          <p:cNvPicPr>
            <a:picLocks noChangeAspect="1"/>
          </p:cNvPicPr>
          <p:nvPr/>
        </p:nvPicPr>
        <p:blipFill>
          <a:blip r:embed="rId3"/>
          <a:stretch>
            <a:fillRect/>
          </a:stretch>
        </p:blipFill>
        <p:spPr>
          <a:xfrm>
            <a:off x="3981483" y="4392833"/>
            <a:ext cx="3644900" cy="774700"/>
          </a:xfrm>
          <a:prstGeom prst="rect">
            <a:avLst/>
          </a:prstGeom>
        </p:spPr>
      </p:pic>
    </p:spTree>
    <p:extLst>
      <p:ext uri="{BB962C8B-B14F-4D97-AF65-F5344CB8AC3E}">
        <p14:creationId xmlns:p14="http://schemas.microsoft.com/office/powerpoint/2010/main" val="2978624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6DABE7AD-13F0-0608-C057-B1686692BC09}"/>
              </a:ext>
            </a:extLst>
          </p:cNvPr>
          <p:cNvSpPr txBox="1"/>
          <p:nvPr/>
        </p:nvSpPr>
        <p:spPr>
          <a:xfrm>
            <a:off x="4653823" y="330705"/>
            <a:ext cx="5869680" cy="646331"/>
          </a:xfrm>
          <a:prstGeom prst="rect">
            <a:avLst/>
          </a:prstGeom>
          <a:noFill/>
        </p:spPr>
        <p:txBody>
          <a:bodyPr wrap="square" rtlCol="0">
            <a:spAutoFit/>
          </a:bodyPr>
          <a:lstStyle/>
          <a:p>
            <a:r>
              <a:rPr lang="es-ES" sz="3600" b="1" dirty="0"/>
              <a:t>ANACONDA NAVIGATOR (V)</a:t>
            </a:r>
          </a:p>
        </p:txBody>
      </p:sp>
      <p:pic>
        <p:nvPicPr>
          <p:cNvPr id="7" name="Imagen 6">
            <a:extLst>
              <a:ext uri="{FF2B5EF4-FFF2-40B4-BE49-F238E27FC236}">
                <a16:creationId xmlns:a16="http://schemas.microsoft.com/office/drawing/2014/main" id="{A7DE21E2-4A7C-6320-B118-4FD2B07779B0}"/>
              </a:ext>
            </a:extLst>
          </p:cNvPr>
          <p:cNvPicPr>
            <a:picLocks noChangeAspect="1"/>
          </p:cNvPicPr>
          <p:nvPr/>
        </p:nvPicPr>
        <p:blipFill>
          <a:blip r:embed="rId3"/>
          <a:stretch>
            <a:fillRect/>
          </a:stretch>
        </p:blipFill>
        <p:spPr>
          <a:xfrm>
            <a:off x="1596625" y="977036"/>
            <a:ext cx="8998750" cy="5312877"/>
          </a:xfrm>
          <a:prstGeom prst="rect">
            <a:avLst/>
          </a:prstGeom>
        </p:spPr>
      </p:pic>
    </p:spTree>
    <p:extLst>
      <p:ext uri="{BB962C8B-B14F-4D97-AF65-F5344CB8AC3E}">
        <p14:creationId xmlns:p14="http://schemas.microsoft.com/office/powerpoint/2010/main" val="3702483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9A51CD2D-5B0E-17A6-2EE6-DFAE540F6586}"/>
              </a:ext>
            </a:extLst>
          </p:cNvPr>
          <p:cNvSpPr/>
          <p:nvPr/>
        </p:nvSpPr>
        <p:spPr>
          <a:xfrm>
            <a:off x="1" y="0"/>
            <a:ext cx="457200" cy="6857999"/>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CuadroTexto 7">
            <a:extLst>
              <a:ext uri="{FF2B5EF4-FFF2-40B4-BE49-F238E27FC236}">
                <a16:creationId xmlns:a16="http://schemas.microsoft.com/office/drawing/2014/main" id="{68288055-BD11-D9F4-ACFE-40868E6AA803}"/>
              </a:ext>
            </a:extLst>
          </p:cNvPr>
          <p:cNvSpPr txBox="1"/>
          <p:nvPr/>
        </p:nvSpPr>
        <p:spPr>
          <a:xfrm>
            <a:off x="990715" y="115515"/>
            <a:ext cx="3445362" cy="923330"/>
          </a:xfrm>
          <a:prstGeom prst="rect">
            <a:avLst/>
          </a:prstGeom>
          <a:noFill/>
        </p:spPr>
        <p:txBody>
          <a:bodyPr wrap="square" rtlCol="0">
            <a:spAutoFit/>
          </a:bodyPr>
          <a:lstStyle/>
          <a:p>
            <a:r>
              <a:rPr lang="es-ES" sz="5400" dirty="0">
                <a:solidFill>
                  <a:schemeClr val="accent6">
                    <a:lumMod val="75000"/>
                  </a:schemeClr>
                </a:solidFill>
                <a:latin typeface="Blueberry Personal Use" panose="02000500000000000000" pitchFamily="2" charset="0"/>
              </a:rPr>
              <a:t>Anaconda</a:t>
            </a:r>
          </a:p>
        </p:txBody>
      </p:sp>
      <p:sp>
        <p:nvSpPr>
          <p:cNvPr id="2" name="Rectángulo 1">
            <a:extLst>
              <a:ext uri="{FF2B5EF4-FFF2-40B4-BE49-F238E27FC236}">
                <a16:creationId xmlns:a16="http://schemas.microsoft.com/office/drawing/2014/main" id="{4A812AE3-504B-BF7B-E7AF-4C4532B8CB97}"/>
              </a:ext>
            </a:extLst>
          </p:cNvPr>
          <p:cNvSpPr/>
          <p:nvPr/>
        </p:nvSpPr>
        <p:spPr>
          <a:xfrm rot="5400000">
            <a:off x="6095999" y="762001"/>
            <a:ext cx="457200" cy="11734798"/>
          </a:xfrm>
          <a:prstGeom prst="rect">
            <a:avLst/>
          </a:prstGeom>
          <a:gradFill flip="none" rotWithShape="1">
            <a:gsLst>
              <a:gs pos="0">
                <a:schemeClr val="accent6">
                  <a:lumMod val="75000"/>
                </a:schemeClr>
              </a:gs>
              <a:gs pos="50000">
                <a:schemeClr val="accent6">
                  <a:lumMod val="40000"/>
                  <a:lumOff val="60000"/>
                </a:schemeClr>
              </a:gs>
              <a:gs pos="100000">
                <a:schemeClr val="accent6">
                  <a:lumMod val="20000"/>
                  <a:lumOff val="80000"/>
                </a:schemeClr>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Imagen 4">
            <a:extLst>
              <a:ext uri="{FF2B5EF4-FFF2-40B4-BE49-F238E27FC236}">
                <a16:creationId xmlns:a16="http://schemas.microsoft.com/office/drawing/2014/main" id="{C2691AC9-3848-C637-3396-1567F3D1D652}"/>
              </a:ext>
            </a:extLst>
          </p:cNvPr>
          <p:cNvPicPr>
            <a:picLocks noChangeAspect="1"/>
          </p:cNvPicPr>
          <p:nvPr/>
        </p:nvPicPr>
        <p:blipFill>
          <a:blip r:embed="rId2"/>
          <a:stretch>
            <a:fillRect/>
          </a:stretch>
        </p:blipFill>
        <p:spPr>
          <a:xfrm>
            <a:off x="11150666" y="0"/>
            <a:ext cx="990420" cy="977036"/>
          </a:xfrm>
          <a:prstGeom prst="rect">
            <a:avLst/>
          </a:prstGeom>
        </p:spPr>
      </p:pic>
      <p:sp>
        <p:nvSpPr>
          <p:cNvPr id="3" name="CuadroTexto 2">
            <a:extLst>
              <a:ext uri="{FF2B5EF4-FFF2-40B4-BE49-F238E27FC236}">
                <a16:creationId xmlns:a16="http://schemas.microsoft.com/office/drawing/2014/main" id="{4B02F17D-3FD3-5409-FC66-DCB00080416E}"/>
              </a:ext>
            </a:extLst>
          </p:cNvPr>
          <p:cNvSpPr txBox="1"/>
          <p:nvPr/>
        </p:nvSpPr>
        <p:spPr>
          <a:xfrm>
            <a:off x="3615856" y="1038845"/>
            <a:ext cx="5869680" cy="646331"/>
          </a:xfrm>
          <a:prstGeom prst="rect">
            <a:avLst/>
          </a:prstGeom>
          <a:noFill/>
        </p:spPr>
        <p:txBody>
          <a:bodyPr wrap="square" rtlCol="0">
            <a:spAutoFit/>
          </a:bodyPr>
          <a:lstStyle/>
          <a:p>
            <a:r>
              <a:rPr lang="es-ES" sz="3600" b="1" dirty="0"/>
              <a:t>ANACONDA NAVIGATOR (VI)</a:t>
            </a:r>
          </a:p>
        </p:txBody>
      </p:sp>
      <p:sp>
        <p:nvSpPr>
          <p:cNvPr id="4" name="CuadroTexto 3">
            <a:extLst>
              <a:ext uri="{FF2B5EF4-FFF2-40B4-BE49-F238E27FC236}">
                <a16:creationId xmlns:a16="http://schemas.microsoft.com/office/drawing/2014/main" id="{7CD00461-A6FC-198E-1073-04538AA059BA}"/>
              </a:ext>
            </a:extLst>
          </p:cNvPr>
          <p:cNvSpPr txBox="1"/>
          <p:nvPr/>
        </p:nvSpPr>
        <p:spPr>
          <a:xfrm>
            <a:off x="1396314" y="1841157"/>
            <a:ext cx="9613556" cy="923330"/>
          </a:xfrm>
          <a:prstGeom prst="rect">
            <a:avLst/>
          </a:prstGeom>
          <a:noFill/>
        </p:spPr>
        <p:txBody>
          <a:bodyPr wrap="square" rtlCol="0">
            <a:spAutoFit/>
          </a:bodyPr>
          <a:lstStyle/>
          <a:p>
            <a:r>
              <a:rPr lang="es-ES" dirty="0"/>
              <a:t>En la pestaña </a:t>
            </a:r>
            <a:r>
              <a:rPr lang="es-ES" dirty="0" err="1"/>
              <a:t>Learning</a:t>
            </a:r>
            <a:r>
              <a:rPr lang="es-ES" dirty="0"/>
              <a:t>, que vemos en la diapositiva anterior vemos accesos a una gran colección de recursos de aprendizaje sobre los lenguajes y herramientas con las que podeos trabajar en el contexto de Anaconda.</a:t>
            </a:r>
          </a:p>
        </p:txBody>
      </p:sp>
      <p:pic>
        <p:nvPicPr>
          <p:cNvPr id="9" name="Imagen 8">
            <a:extLst>
              <a:ext uri="{FF2B5EF4-FFF2-40B4-BE49-F238E27FC236}">
                <a16:creationId xmlns:a16="http://schemas.microsoft.com/office/drawing/2014/main" id="{208A746C-8B27-1F49-508F-E98D85EE16F4}"/>
              </a:ext>
            </a:extLst>
          </p:cNvPr>
          <p:cNvPicPr>
            <a:picLocks noChangeAspect="1"/>
          </p:cNvPicPr>
          <p:nvPr/>
        </p:nvPicPr>
        <p:blipFill>
          <a:blip r:embed="rId3"/>
          <a:stretch>
            <a:fillRect/>
          </a:stretch>
        </p:blipFill>
        <p:spPr>
          <a:xfrm>
            <a:off x="2228123" y="3064295"/>
            <a:ext cx="2425700" cy="2667000"/>
          </a:xfrm>
          <a:prstGeom prst="rect">
            <a:avLst/>
          </a:prstGeom>
        </p:spPr>
      </p:pic>
      <p:sp>
        <p:nvSpPr>
          <p:cNvPr id="10" name="CuadroTexto 9">
            <a:extLst>
              <a:ext uri="{FF2B5EF4-FFF2-40B4-BE49-F238E27FC236}">
                <a16:creationId xmlns:a16="http://schemas.microsoft.com/office/drawing/2014/main" id="{272E1456-1139-BDB5-F131-C240DE654DA2}"/>
              </a:ext>
            </a:extLst>
          </p:cNvPr>
          <p:cNvSpPr txBox="1"/>
          <p:nvPr/>
        </p:nvSpPr>
        <p:spPr>
          <a:xfrm>
            <a:off x="5053913" y="3028443"/>
            <a:ext cx="4909964" cy="2308324"/>
          </a:xfrm>
          <a:prstGeom prst="rect">
            <a:avLst/>
          </a:prstGeom>
          <a:noFill/>
        </p:spPr>
        <p:txBody>
          <a:bodyPr wrap="square" rtlCol="0">
            <a:spAutoFit/>
          </a:bodyPr>
          <a:lstStyle/>
          <a:p>
            <a:r>
              <a:rPr lang="es-ES" dirty="0"/>
              <a:t>Por ejemplo, si pulsamos el primer icono relativo a Python, que reproducimos detallado aquí, accederemos, directamente, a la documentación oficial de Python</a:t>
            </a:r>
          </a:p>
          <a:p>
            <a:endParaRPr lang="es-ES" dirty="0"/>
          </a:p>
          <a:p>
            <a:r>
              <a:rPr lang="es-ES" dirty="0"/>
              <a:t>También tenemos documentación para aprender a manejar VSC, o el propio </a:t>
            </a:r>
            <a:r>
              <a:rPr lang="es-ES" dirty="0" err="1"/>
              <a:t>Jupyter</a:t>
            </a:r>
            <a:r>
              <a:rPr lang="es-ES" dirty="0"/>
              <a:t> Notebook, que viene integrado con Anaconda.</a:t>
            </a:r>
          </a:p>
        </p:txBody>
      </p:sp>
    </p:spTree>
    <p:extLst>
      <p:ext uri="{BB962C8B-B14F-4D97-AF65-F5344CB8AC3E}">
        <p14:creationId xmlns:p14="http://schemas.microsoft.com/office/powerpoint/2010/main" val="2644361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622</TotalTime>
  <Words>1541</Words>
  <Application>Microsoft Macintosh PowerPoint</Application>
  <PresentationFormat>Panorámica</PresentationFormat>
  <Paragraphs>98</Paragraphs>
  <Slides>19</Slides>
  <Notes>0</Notes>
  <HiddenSlides>0</HiddenSlides>
  <MMClips>2</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19</vt:i4>
      </vt:variant>
    </vt:vector>
  </HeadingPairs>
  <TitlesOfParts>
    <vt:vector size="25" baseType="lpstr">
      <vt:lpstr>Arial</vt:lpstr>
      <vt:lpstr>Blueberry Personal Use</vt:lpstr>
      <vt:lpstr>Calibri</vt:lpstr>
      <vt:lpstr>Calibri Light</vt:lpstr>
      <vt:lpstr>Courier New</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José López Quijado</dc:creator>
  <cp:lastModifiedBy>José López Quijado</cp:lastModifiedBy>
  <cp:revision>16</cp:revision>
  <dcterms:created xsi:type="dcterms:W3CDTF">2023-06-05T09:36:36Z</dcterms:created>
  <dcterms:modified xsi:type="dcterms:W3CDTF">2023-06-10T18:07:43Z</dcterms:modified>
</cp:coreProperties>
</file>

<file path=docProps/thumbnail.jpeg>
</file>